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550" r:id="rId2"/>
    <p:sldId id="1549" r:id="rId3"/>
    <p:sldId id="1563" r:id="rId4"/>
    <p:sldId id="1564" r:id="rId5"/>
    <p:sldId id="1565" r:id="rId6"/>
    <p:sldId id="1566" r:id="rId7"/>
    <p:sldId id="1567" r:id="rId8"/>
    <p:sldId id="1570" r:id="rId9"/>
    <p:sldId id="1568" r:id="rId10"/>
    <p:sldId id="1573" r:id="rId11"/>
    <p:sldId id="1571" r:id="rId12"/>
    <p:sldId id="1572" r:id="rId13"/>
    <p:sldId id="1553" r:id="rId14"/>
    <p:sldId id="1575" r:id="rId15"/>
  </p:sldIdLst>
  <p:sldSz cx="9906000" cy="6858000" type="A4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3"/>
    <a:srgbClr val="FFCDCD"/>
    <a:srgbClr val="FFE7E7"/>
    <a:srgbClr val="FFCCFF"/>
    <a:srgbClr val="DDDDFF"/>
    <a:srgbClr val="0000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5748" autoAdjust="0"/>
  </p:normalViewPr>
  <p:slideViewPr>
    <p:cSldViewPr>
      <p:cViewPr varScale="1">
        <p:scale>
          <a:sx n="74" d="100"/>
          <a:sy n="74" d="100"/>
        </p:scale>
        <p:origin x="480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6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46" y="198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>
            <a:lvl1pPr defTabSz="911369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 sz="1200" b="0"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>
            <a:lvl1pPr algn="r" defTabSz="911369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 sz="1200" b="0"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b" anchorCtr="0" compatLnSpc="1">
            <a:prstTxWarp prst="textNoShape">
              <a:avLst/>
            </a:prstTxWarp>
          </a:bodyPr>
          <a:lstStyle>
            <a:lvl1pPr defTabSz="911369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 sz="1200" b="0">
                <a:ea typeface="標楷體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b" anchorCtr="0" compatLnSpc="1">
            <a:prstTxWarp prst="textNoShape">
              <a:avLst/>
            </a:prstTxWarp>
          </a:bodyPr>
          <a:lstStyle>
            <a:lvl1pPr algn="r" defTabSz="910040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 sz="1200" b="0">
                <a:ea typeface="標楷體" pitchFamily="65" charset="-120"/>
              </a:defRPr>
            </a:lvl1pPr>
          </a:lstStyle>
          <a:p>
            <a:pPr>
              <a:defRPr/>
            </a:pPr>
            <a:fld id="{752C388B-2B90-433A-B147-4FC5E41ADF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592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>
            <a:lvl1pPr defTabSz="911369" eaLnBrk="1" hangingPunct="1"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>
            <a:lvl1pPr algn="r" defTabSz="911369" eaLnBrk="1" hangingPunct="1"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2950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b" anchorCtr="0" compatLnSpc="1">
            <a:prstTxWarp prst="textNoShape">
              <a:avLst/>
            </a:prstTxWarp>
          </a:bodyPr>
          <a:lstStyle>
            <a:lvl1pPr defTabSz="911369" eaLnBrk="1" hangingPunct="1">
              <a:defRPr sz="12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63" tIns="45533" rIns="91063" bIns="45533" numCol="1" anchor="b" anchorCtr="0" compatLnSpc="1">
            <a:prstTxWarp prst="textNoShape">
              <a:avLst/>
            </a:prstTxWarp>
          </a:bodyPr>
          <a:lstStyle>
            <a:lvl1pPr algn="r" defTabSz="910040" eaLnBrk="1" hangingPunct="1">
              <a:defRPr sz="1200" b="0">
                <a:ea typeface="新細明體" charset="-120"/>
              </a:defRPr>
            </a:lvl1pPr>
          </a:lstStyle>
          <a:p>
            <a:pPr>
              <a:defRPr/>
            </a:pPr>
            <a:fld id="{A41BC429-D08A-4FED-9F58-38DA10E4F0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6786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834E8B6C-FEC2-4032-BF94-C65314ECAB46}" type="slidenum">
              <a:rPr lang="en-US" altLang="zh-TW" smtClean="0"/>
              <a:pPr defTabSz="906463"/>
              <a:t>6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55772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1225"/>
            <a:fld id="{23BD022E-E875-4282-B564-4D2E25B2924C}" type="slidenum">
              <a:rPr lang="en-US" altLang="zh-TW" smtClean="0"/>
              <a:pPr defTabSz="911225"/>
              <a:t>7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343417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30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245B-37CA-407E-A85A-9902227C6633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94638" y="6567488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AE46D-E4F1-4735-88BA-A54CFCD2F6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B0057-DF89-40FF-92DD-0E7DBBE7EFDD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8C9C-DE4C-472B-8B81-E7188C89D6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2198B-B014-4E0A-8893-17A9F6F6B3C4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ABE19-6B8A-4485-A16B-E5520F4B68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41C69-9887-4E4C-B7C7-6BDA70C021E4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09A93-C9D2-46FF-A9A5-E3C373BEC8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42950" y="285750"/>
            <a:ext cx="8420100" cy="58102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A2DC-7933-43A4-80D4-BCE99205C06E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D9F1-47CF-493F-9E60-6EE8E2C18F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標題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2950" y="285750"/>
            <a:ext cx="8420100" cy="787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表版面配置區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6E105-EA26-4C4D-85ED-0ACCD54B64C6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FBBEC-2074-4F91-AB05-08D07F4CDA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C4F3-0D2C-4D22-98BB-B436C1FFF28E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D4018-7BE9-4BC3-BBCD-CF9855CA044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D8DEE-821B-4DBF-B7EB-455F72094324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B0803-8E65-49B1-9BD4-A2A31CC1C6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96720-DE1D-44A2-9687-0CF11CDE3958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F3DD6-4AA6-4EAD-AE18-B9F37D08BD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271A8-BFE9-4BED-A612-4BFC540E6A8C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12EE-DC63-412F-92CD-4245C67543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032" y="188642"/>
            <a:ext cx="7772400" cy="785813"/>
          </a:xfrm>
        </p:spPr>
        <p:txBody>
          <a:bodyPr/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FD129-E764-4F0C-B12D-7FB2948B1267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134BF-8894-46A6-91F8-1656270874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4A7A-B213-4F39-A795-23BD5C5DEF3A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A297-5DB6-433B-AF56-D43DB1F701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59DEC-CA9C-4A40-8B32-5DEE3C316FCA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845E-7FB7-4B95-9655-D6EAACE27E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EFE23-5CD0-4C83-88BE-22F33325CDB3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B1CC-4477-4A43-958F-4138CEABEA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88913"/>
            <a:ext cx="84201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a typeface="新細明體" pitchFamily="18" charset="-120"/>
              </a:defRPr>
            </a:lvl1pPr>
          </a:lstStyle>
          <a:p>
            <a:pPr>
              <a:defRPr/>
            </a:pPr>
            <a:fld id="{722AEF2C-CD92-45B0-B9C8-5B6A9B7DC2C2}" type="datetime1">
              <a:rPr lang="zh-TW" altLang="en-US"/>
              <a:pPr>
                <a:defRPr/>
              </a:pPr>
              <a:t>2015/3/24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a typeface="新細明體" charset="-120"/>
              </a:defRPr>
            </a:lvl1pPr>
          </a:lstStyle>
          <a:p>
            <a:pPr>
              <a:defRPr/>
            </a:pPr>
            <a:fld id="{F504C9D2-3EFA-48AF-A58B-53F2B9D526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 userDrawn="1"/>
        </p:nvGrpSpPr>
        <p:grpSpPr bwMode="auto">
          <a:xfrm>
            <a:off x="271463" y="981075"/>
            <a:ext cx="9321800" cy="144463"/>
            <a:chOff x="158" y="2115"/>
            <a:chExt cx="5420" cy="136"/>
          </a:xfrm>
        </p:grpSpPr>
        <p:sp>
          <p:nvSpPr>
            <p:cNvPr id="1036" name="Rectangle 11"/>
            <p:cNvSpPr>
              <a:spLocks noChangeArrowheads="1"/>
            </p:cNvSpPr>
            <p:nvPr userDrawn="1"/>
          </p:nvSpPr>
          <p:spPr bwMode="auto">
            <a:xfrm>
              <a:off x="158" y="2115"/>
              <a:ext cx="5420" cy="136"/>
            </a:xfrm>
            <a:prstGeom prst="rect">
              <a:avLst/>
            </a:prstGeom>
            <a:solidFill>
              <a:srgbClr val="003366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None/>
                <a:defRPr/>
              </a:pPr>
              <a:endParaRPr lang="zh-TW" altLang="zh-TW" sz="4000" smtClean="0">
                <a:solidFill>
                  <a:schemeClr val="bg1"/>
                </a:solidFill>
                <a:ea typeface="標楷體" panose="03000509000000000000" pitchFamily="65" charset="-120"/>
              </a:endParaRPr>
            </a:p>
          </p:txBody>
        </p:sp>
        <p:sp>
          <p:nvSpPr>
            <p:cNvPr id="1037" name="Rectangle 12" descr="좁은 수평선"/>
            <p:cNvSpPr>
              <a:spLocks noChangeArrowheads="1"/>
            </p:cNvSpPr>
            <p:nvPr userDrawn="1"/>
          </p:nvSpPr>
          <p:spPr bwMode="auto">
            <a:xfrm>
              <a:off x="158" y="2115"/>
              <a:ext cx="2722" cy="136"/>
            </a:xfrm>
            <a:prstGeom prst="rect">
              <a:avLst/>
            </a:prstGeom>
            <a:pattFill prst="narHorz">
              <a:fgClr>
                <a:schemeClr val="bg2">
                  <a:alpha val="59999"/>
                </a:schemeClr>
              </a:fgClr>
              <a:bgClr>
                <a:srgbClr val="FFFFFF">
                  <a:alpha val="59999"/>
                </a:srgbClr>
              </a:bgClr>
            </a:pattFill>
            <a:ln>
              <a:noFill/>
            </a:ln>
            <a:extLst/>
          </p:spPr>
          <p:txBody>
            <a:bodyPr wrap="none" anchor="ctr"/>
            <a:lstStyle>
              <a:lvl1pPr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rgbClr val="FF0000"/>
                </a:buClr>
                <a:buFont typeface="Wingdings" panose="05000000000000000000" pitchFamily="2" charset="2"/>
                <a:buNone/>
                <a:defRPr/>
              </a:pPr>
              <a:endParaRPr lang="zh-TW" altLang="en-US" smtClean="0">
                <a:ea typeface="標楷體" panose="03000509000000000000" pitchFamily="65" charset="-120"/>
              </a:endParaRPr>
            </a:p>
          </p:txBody>
        </p:sp>
      </p:grpSp>
      <p:sp>
        <p:nvSpPr>
          <p:cNvPr id="14" name="Freeform 12"/>
          <p:cNvSpPr>
            <a:spLocks/>
          </p:cNvSpPr>
          <p:nvPr userDrawn="1"/>
        </p:nvSpPr>
        <p:spPr bwMode="auto">
          <a:xfrm>
            <a:off x="6350" y="0"/>
            <a:ext cx="1193800" cy="514350"/>
          </a:xfrm>
          <a:custGeom>
            <a:avLst/>
            <a:gdLst>
              <a:gd name="T0" fmla="*/ 2147483647 w 1775"/>
              <a:gd name="T1" fmla="*/ 2147483647 h 682"/>
              <a:gd name="T2" fmla="*/ 2147483647 w 1775"/>
              <a:gd name="T3" fmla="*/ 0 h 682"/>
              <a:gd name="T4" fmla="*/ 0 w 1775"/>
              <a:gd name="T5" fmla="*/ 0 h 682"/>
              <a:gd name="T6" fmla="*/ 0 w 1775"/>
              <a:gd name="T7" fmla="*/ 2147483647 h 682"/>
              <a:gd name="T8" fmla="*/ 2147483647 w 1775"/>
              <a:gd name="T9" fmla="*/ 2147483647 h 6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75" h="682">
                <a:moveTo>
                  <a:pt x="1331" y="682"/>
                </a:moveTo>
                <a:lnTo>
                  <a:pt x="1775" y="0"/>
                </a:lnTo>
                <a:lnTo>
                  <a:pt x="0" y="0"/>
                </a:lnTo>
                <a:lnTo>
                  <a:pt x="0" y="682"/>
                </a:lnTo>
                <a:lnTo>
                  <a:pt x="1331" y="68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3" name="Freeform 10"/>
          <p:cNvSpPr>
            <a:spLocks/>
          </p:cNvSpPr>
          <p:nvPr userDrawn="1"/>
        </p:nvSpPr>
        <p:spPr bwMode="auto">
          <a:xfrm>
            <a:off x="1314450" y="115888"/>
            <a:ext cx="325438" cy="295275"/>
          </a:xfrm>
          <a:custGeom>
            <a:avLst/>
            <a:gdLst>
              <a:gd name="T0" fmla="*/ 0 w 489"/>
              <a:gd name="T1" fmla="*/ 0 h 371"/>
              <a:gd name="T2" fmla="*/ 0 w 489"/>
              <a:gd name="T3" fmla="*/ 2147483647 h 371"/>
              <a:gd name="T4" fmla="*/ 0 w 489"/>
              <a:gd name="T5" fmla="*/ 2147483647 h 371"/>
              <a:gd name="T6" fmla="*/ 0 w 489"/>
              <a:gd name="T7" fmla="*/ 0 h 37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9" h="371">
                <a:moveTo>
                  <a:pt x="489" y="0"/>
                </a:moveTo>
                <a:lnTo>
                  <a:pt x="0" y="176"/>
                </a:lnTo>
                <a:lnTo>
                  <a:pt x="257" y="371"/>
                </a:lnTo>
                <a:lnTo>
                  <a:pt x="489" y="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6" name="Freeform 11"/>
          <p:cNvSpPr>
            <a:spLocks/>
          </p:cNvSpPr>
          <p:nvPr userDrawn="1"/>
        </p:nvSpPr>
        <p:spPr bwMode="auto">
          <a:xfrm>
            <a:off x="949325" y="0"/>
            <a:ext cx="681038" cy="515938"/>
          </a:xfrm>
          <a:custGeom>
            <a:avLst/>
            <a:gdLst>
              <a:gd name="T0" fmla="*/ 2147483647 w 1010"/>
              <a:gd name="T1" fmla="*/ 2147483647 h 684"/>
              <a:gd name="T2" fmla="*/ 2147483647 w 1010"/>
              <a:gd name="T3" fmla="*/ 2147483647 h 684"/>
              <a:gd name="T4" fmla="*/ 2147483647 w 1010"/>
              <a:gd name="T5" fmla="*/ 2147483647 h 684"/>
              <a:gd name="T6" fmla="*/ 2147483647 w 1010"/>
              <a:gd name="T7" fmla="*/ 2147483647 h 684"/>
              <a:gd name="T8" fmla="*/ 2147483647 w 1010"/>
              <a:gd name="T9" fmla="*/ 2147483647 h 684"/>
              <a:gd name="T10" fmla="*/ 2147483647 w 1010"/>
              <a:gd name="T11" fmla="*/ 2147483647 h 684"/>
              <a:gd name="T12" fmla="*/ 2147483647 w 1010"/>
              <a:gd name="T13" fmla="*/ 2147483647 h 684"/>
              <a:gd name="T14" fmla="*/ 2147483647 w 1010"/>
              <a:gd name="T15" fmla="*/ 2147483647 h 684"/>
              <a:gd name="T16" fmla="*/ 2147483647 w 1010"/>
              <a:gd name="T17" fmla="*/ 2147483647 h 684"/>
              <a:gd name="T18" fmla="*/ 2147483647 w 1010"/>
              <a:gd name="T19" fmla="*/ 2147483647 h 684"/>
              <a:gd name="T20" fmla="*/ 2147483647 w 1010"/>
              <a:gd name="T21" fmla="*/ 2147483647 h 684"/>
              <a:gd name="T22" fmla="*/ 2147483647 w 1010"/>
              <a:gd name="T23" fmla="*/ 2147483647 h 684"/>
              <a:gd name="T24" fmla="*/ 2147483647 w 1010"/>
              <a:gd name="T25" fmla="*/ 2147483647 h 684"/>
              <a:gd name="T26" fmla="*/ 2147483647 w 1010"/>
              <a:gd name="T27" fmla="*/ 2147483647 h 684"/>
              <a:gd name="T28" fmla="*/ 2147483647 w 1010"/>
              <a:gd name="T29" fmla="*/ 2147483647 h 684"/>
              <a:gd name="T30" fmla="*/ 2147483647 w 1010"/>
              <a:gd name="T31" fmla="*/ 2147483647 h 684"/>
              <a:gd name="T32" fmla="*/ 2147483647 w 1010"/>
              <a:gd name="T33" fmla="*/ 2147483647 h 684"/>
              <a:gd name="T34" fmla="*/ 2147483647 w 1010"/>
              <a:gd name="T35" fmla="*/ 2147483647 h 684"/>
              <a:gd name="T36" fmla="*/ 2147483647 w 1010"/>
              <a:gd name="T37" fmla="*/ 2147483647 h 684"/>
              <a:gd name="T38" fmla="*/ 2147483647 w 1010"/>
              <a:gd name="T39" fmla="*/ 2147483647 h 684"/>
              <a:gd name="T40" fmla="*/ 2147483647 w 1010"/>
              <a:gd name="T41" fmla="*/ 2147483647 h 684"/>
              <a:gd name="T42" fmla="*/ 2147483647 w 1010"/>
              <a:gd name="T43" fmla="*/ 2147483647 h 684"/>
              <a:gd name="T44" fmla="*/ 2147483647 w 1010"/>
              <a:gd name="T45" fmla="*/ 2147483647 h 684"/>
              <a:gd name="T46" fmla="*/ 2147483647 w 1010"/>
              <a:gd name="T47" fmla="*/ 2147483647 h 684"/>
              <a:gd name="T48" fmla="*/ 2147483647 w 1010"/>
              <a:gd name="T49" fmla="*/ 2147483647 h 684"/>
              <a:gd name="T50" fmla="*/ 2147483647 w 1010"/>
              <a:gd name="T51" fmla="*/ 2147483647 h 684"/>
              <a:gd name="T52" fmla="*/ 2147483647 w 1010"/>
              <a:gd name="T53" fmla="*/ 2147483647 h 684"/>
              <a:gd name="T54" fmla="*/ 2147483647 w 1010"/>
              <a:gd name="T55" fmla="*/ 2147483647 h 684"/>
              <a:gd name="T56" fmla="*/ 2147483647 w 1010"/>
              <a:gd name="T57" fmla="*/ 2147483647 h 684"/>
              <a:gd name="T58" fmla="*/ 2147483647 w 1010"/>
              <a:gd name="T59" fmla="*/ 2147483647 h 684"/>
              <a:gd name="T60" fmla="*/ 2147483647 w 1010"/>
              <a:gd name="T61" fmla="*/ 2147483647 h 684"/>
              <a:gd name="T62" fmla="*/ 2147483647 w 1010"/>
              <a:gd name="T63" fmla="*/ 2147483647 h 684"/>
              <a:gd name="T64" fmla="*/ 2147483647 w 1010"/>
              <a:gd name="T65" fmla="*/ 2147483647 h 684"/>
              <a:gd name="T66" fmla="*/ 2147483647 w 1010"/>
              <a:gd name="T67" fmla="*/ 0 h 684"/>
              <a:gd name="T68" fmla="*/ 2147483647 w 1010"/>
              <a:gd name="T69" fmla="*/ 0 h 684"/>
              <a:gd name="T70" fmla="*/ 0 w 1010"/>
              <a:gd name="T71" fmla="*/ 2147483647 h 684"/>
              <a:gd name="T72" fmla="*/ 2147483647 w 1010"/>
              <a:gd name="T73" fmla="*/ 2147483647 h 684"/>
              <a:gd name="T74" fmla="*/ 2147483647 w 1010"/>
              <a:gd name="T75" fmla="*/ 2147483647 h 684"/>
              <a:gd name="T76" fmla="*/ 2147483647 w 1010"/>
              <a:gd name="T77" fmla="*/ 2147483647 h 68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1010" h="684">
                <a:moveTo>
                  <a:pt x="629" y="578"/>
                </a:moveTo>
                <a:lnTo>
                  <a:pt x="567" y="578"/>
                </a:lnTo>
                <a:lnTo>
                  <a:pt x="542" y="570"/>
                </a:lnTo>
                <a:lnTo>
                  <a:pt x="515" y="565"/>
                </a:lnTo>
                <a:lnTo>
                  <a:pt x="492" y="554"/>
                </a:lnTo>
                <a:lnTo>
                  <a:pt x="471" y="543"/>
                </a:lnTo>
                <a:lnTo>
                  <a:pt x="450" y="530"/>
                </a:lnTo>
                <a:lnTo>
                  <a:pt x="431" y="515"/>
                </a:lnTo>
                <a:lnTo>
                  <a:pt x="414" y="499"/>
                </a:lnTo>
                <a:lnTo>
                  <a:pt x="400" y="482"/>
                </a:lnTo>
                <a:lnTo>
                  <a:pt x="389" y="464"/>
                </a:lnTo>
                <a:lnTo>
                  <a:pt x="381" y="443"/>
                </a:lnTo>
                <a:lnTo>
                  <a:pt x="375" y="422"/>
                </a:lnTo>
                <a:lnTo>
                  <a:pt x="371" y="403"/>
                </a:lnTo>
                <a:lnTo>
                  <a:pt x="371" y="378"/>
                </a:lnTo>
                <a:lnTo>
                  <a:pt x="375" y="358"/>
                </a:lnTo>
                <a:lnTo>
                  <a:pt x="381" y="333"/>
                </a:lnTo>
                <a:lnTo>
                  <a:pt x="391" y="312"/>
                </a:lnTo>
                <a:lnTo>
                  <a:pt x="403" y="289"/>
                </a:lnTo>
                <a:lnTo>
                  <a:pt x="419" y="267"/>
                </a:lnTo>
                <a:lnTo>
                  <a:pt x="440" y="242"/>
                </a:lnTo>
                <a:lnTo>
                  <a:pt x="467" y="223"/>
                </a:lnTo>
                <a:lnTo>
                  <a:pt x="493" y="202"/>
                </a:lnTo>
                <a:lnTo>
                  <a:pt x="528" y="184"/>
                </a:lnTo>
                <a:lnTo>
                  <a:pt x="565" y="165"/>
                </a:lnTo>
                <a:lnTo>
                  <a:pt x="607" y="152"/>
                </a:lnTo>
                <a:lnTo>
                  <a:pt x="652" y="132"/>
                </a:lnTo>
                <a:lnTo>
                  <a:pt x="704" y="118"/>
                </a:lnTo>
                <a:lnTo>
                  <a:pt x="761" y="108"/>
                </a:lnTo>
                <a:lnTo>
                  <a:pt x="823" y="99"/>
                </a:lnTo>
                <a:lnTo>
                  <a:pt x="888" y="91"/>
                </a:lnTo>
                <a:lnTo>
                  <a:pt x="959" y="84"/>
                </a:lnTo>
                <a:lnTo>
                  <a:pt x="964" y="81"/>
                </a:lnTo>
                <a:lnTo>
                  <a:pt x="1010" y="0"/>
                </a:lnTo>
                <a:lnTo>
                  <a:pt x="442" y="0"/>
                </a:lnTo>
                <a:lnTo>
                  <a:pt x="0" y="684"/>
                </a:lnTo>
                <a:lnTo>
                  <a:pt x="561" y="684"/>
                </a:lnTo>
                <a:lnTo>
                  <a:pt x="635" y="574"/>
                </a:lnTo>
                <a:lnTo>
                  <a:pt x="629" y="57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TW" altLang="en-US"/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auto">
          <a:xfrm>
            <a:off x="88900" y="96838"/>
            <a:ext cx="792163" cy="3079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zh-TW" altLang="en-US" sz="2000" dirty="0">
                <a:solidFill>
                  <a:srgbClr val="FFFFFF"/>
                </a:solidFill>
                <a:latin typeface="細明體" pitchFamily="49" charset="-120"/>
                <a:ea typeface="微軟正黑體" pitchFamily="34" charset="-120"/>
              </a:rPr>
              <a:t>經濟部</a:t>
            </a:r>
            <a:endParaRPr lang="zh-TW" altLang="en-US" sz="2000" dirty="0">
              <a:ea typeface="微軟正黑體" pitchFamily="34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92" r:id="rId1"/>
    <p:sldLayoutId id="2147487179" r:id="rId2"/>
    <p:sldLayoutId id="2147487180" r:id="rId3"/>
    <p:sldLayoutId id="2147487181" r:id="rId4"/>
    <p:sldLayoutId id="2147487182" r:id="rId5"/>
    <p:sldLayoutId id="2147487183" r:id="rId6"/>
    <p:sldLayoutId id="2147487184" r:id="rId7"/>
    <p:sldLayoutId id="2147487185" r:id="rId8"/>
    <p:sldLayoutId id="2147487186" r:id="rId9"/>
    <p:sldLayoutId id="2147487187" r:id="rId10"/>
    <p:sldLayoutId id="2147487188" r:id="rId11"/>
    <p:sldLayoutId id="2147487189" r:id="rId12"/>
    <p:sldLayoutId id="2147487190" r:id="rId13"/>
    <p:sldLayoutId id="214748719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66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66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66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66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rgbClr val="000066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88BE2-D25E-4A07-97CA-EBE0F8A1DE78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992188" y="1700213"/>
            <a:ext cx="7921625" cy="1008062"/>
          </a:xfrm>
          <a:prstGeom prst="rect">
            <a:avLst/>
          </a:prstGeom>
          <a:solidFill>
            <a:srgbClr val="BFBFEF"/>
          </a:solidFill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zh-TW" altLang="en-US" sz="40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40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000" dirty="0" smtClean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屆</a:t>
            </a:r>
            <a:r>
              <a:rPr lang="zh-TW" altLang="en-US" sz="4000" dirty="0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卓越中堅企業獎</a:t>
            </a:r>
            <a:endParaRPr lang="zh-TW" altLang="en-US" sz="4000" dirty="0"/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595438" y="3286943"/>
            <a:ext cx="6670675" cy="646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 smtClean="0"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3600" dirty="0" smtClean="0">
                <a:ea typeface="標楷體" pitchFamily="65" charset="-120"/>
                <a:cs typeface="Times New Roman" pitchFamily="18" charset="0"/>
              </a:rPr>
              <a:t>家</a:t>
            </a:r>
            <a:r>
              <a:rPr lang="zh-TW" altLang="en-US" sz="3600" dirty="0"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zh-TW" altLang="en-US" sz="3600" dirty="0" smtClean="0">
                <a:ea typeface="標楷體" pitchFamily="65" charset="-120"/>
                <a:cs typeface="Times New Roman" pitchFamily="18" charset="0"/>
              </a:rPr>
              <a:t>獲獎理由</a:t>
            </a:r>
            <a:endParaRPr lang="zh-TW" altLang="en-US" sz="3600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2166938" y="5499100"/>
            <a:ext cx="5572125" cy="5222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dirty="0">
                <a:ea typeface="標楷體" pitchFamily="65" charset="-120"/>
                <a:cs typeface="Times New Roman" pitchFamily="18" charset="0"/>
              </a:rPr>
              <a:t>中華民國</a:t>
            </a:r>
            <a:r>
              <a:rPr lang="en-US" altLang="zh-TW" sz="2800" dirty="0" smtClean="0">
                <a:ea typeface="標楷體" pitchFamily="65" charset="-120"/>
                <a:cs typeface="Times New Roman" pitchFamily="18" charset="0"/>
              </a:rPr>
              <a:t>104</a:t>
            </a:r>
            <a:r>
              <a:rPr lang="zh-TW" altLang="en-US" sz="2800" dirty="0" smtClean="0"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2800" dirty="0" smtClean="0"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800" dirty="0" smtClean="0"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2800" dirty="0" smtClean="0">
                <a:ea typeface="標楷體" pitchFamily="65" charset="-120"/>
                <a:cs typeface="Times New Roman" pitchFamily="18" charset="0"/>
              </a:rPr>
              <a:t>19</a:t>
            </a:r>
            <a:r>
              <a:rPr lang="zh-TW" altLang="en-US" sz="2800" dirty="0" smtClean="0">
                <a:ea typeface="標楷體" pitchFamily="65" charset="-120"/>
                <a:cs typeface="Times New Roman" pitchFamily="18" charset="0"/>
              </a:rPr>
              <a:t>日</a:t>
            </a:r>
            <a:endParaRPr lang="zh-TW" altLang="en-US" sz="2800" dirty="0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8553400" y="404664"/>
            <a:ext cx="86409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附件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1AFDA2-76D3-4E3E-965C-96DD916A5AF4}" type="slidenum">
              <a:rPr lang="en-US" altLang="zh-TW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400" smtClean="0"/>
          </a:p>
        </p:txBody>
      </p:sp>
      <p:sp>
        <p:nvSpPr>
          <p:cNvPr id="3075" name="投影片編號版面配置區 1"/>
          <p:cNvSpPr txBox="1">
            <a:spLocks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8E7F245-3EA0-4C99-912E-37938EE65644}" type="slidenum">
              <a:rPr lang="en-US" altLang="zh-TW" sz="1400" b="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zh-TW" sz="1400" b="0"/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272480" y="1125538"/>
            <a:ext cx="9568433" cy="57361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177800" indent="-1778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623888" indent="-35401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987425" indent="-269875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254125" indent="-180975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zh-TW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頑石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創意股份有限公司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</a:rPr>
              <a:t>博物館服務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  <a:cs typeface="Arial" charset="0"/>
              </a:rPr>
              <a:t>數位元內容研發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品牌整合行銷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三、近</a:t>
            </a:r>
            <a:r>
              <a:rPr lang="en-US" altLang="zh-TW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年營業額：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新台幣</a:t>
            </a:r>
            <a:r>
              <a:rPr lang="en-US" altLang="zh-TW" sz="1700" b="0" dirty="0" smtClean="0">
                <a:latin typeface="標楷體" pitchFamily="65" charset="-120"/>
                <a:ea typeface="標楷體" pitchFamily="65" charset="-120"/>
              </a:rPr>
              <a:t>1.13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億元（</a:t>
            </a:r>
            <a:r>
              <a:rPr lang="en-US" altLang="zh-TW" sz="1700" b="0" smtClean="0">
                <a:latin typeface="標楷體" pitchFamily="65" charset="-120"/>
                <a:ea typeface="標楷體" pitchFamily="65" charset="-120"/>
              </a:rPr>
              <a:t>102年）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四、員工人數：</a:t>
            </a:r>
            <a:r>
              <a:rPr lang="en-US" altLang="zh-TW" sz="1700" b="0" dirty="0" smtClean="0">
                <a:latin typeface="標楷體" pitchFamily="65" charset="-120"/>
                <a:ea typeface="標楷體" pitchFamily="65" charset="-120"/>
              </a:rPr>
              <a:t>72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人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五、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理由：</a:t>
            </a:r>
            <a:endParaRPr kumimoji="0"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關鍵技術：</a:t>
            </a:r>
            <a:endParaRPr kumimoji="0" lang="en-US" altLang="zh-TW" sz="1700" dirty="0" smtClean="0">
              <a:latin typeface="標楷體" pitchFamily="65" charset="-120"/>
              <a:ea typeface="標楷體" pitchFamily="65" charset="-120"/>
            </a:endParaRPr>
          </a:p>
          <a:p>
            <a:pPr marL="692150" lvl="2" indent="-169863" fontAlgn="ctr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善於應用動畫</a:t>
            </a:r>
            <a:r>
              <a:rPr kumimoji="0" lang="zh-TW" altLang="en-US" sz="1700" b="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、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互動裝置</a:t>
            </a:r>
            <a:r>
              <a:rPr kumimoji="0" lang="zh-TW" altLang="en-US" sz="1700" b="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等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科技詮釋文化藝術</a:t>
            </a:r>
            <a:r>
              <a:rPr kumimoji="0" lang="zh-TW" altLang="en-US" sz="1700" b="0" dirty="0" smtClean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，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為國內數位文創產業標竿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 marL="900113" lvl="3" indent="-185738" fontAlgn="ctr">
              <a:lnSpc>
                <a:spcPts val="2000"/>
              </a:lnSpc>
              <a:spcBef>
                <a:spcPct val="0"/>
              </a:spcBef>
              <a:buFont typeface="Times New Roman" pitchFamily="18" charset="0"/>
              <a:buAutoNum type="arabicPeriod"/>
              <a:defRPr/>
            </a:pP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</a:rPr>
              <a:t>結合動畫、互動裝置等高科技，整合軟硬技術</a:t>
            </a: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提供新型態會展內容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 marL="900113" lvl="3" indent="-185738" fontAlgn="ctr">
              <a:lnSpc>
                <a:spcPts val="2000"/>
              </a:lnSpc>
              <a:spcBef>
                <a:spcPct val="0"/>
              </a:spcBef>
              <a:buFont typeface="Times New Roman" pitchFamily="18" charset="0"/>
              <a:buAutoNum type="arabicPeriod"/>
              <a:defRPr/>
            </a:pPr>
            <a:r>
              <a:rPr kumimoji="0" lang="zh-TW" altLang="en-US" sz="1700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統籌大型文創博覽會，為國立故宮博物院館藏數位化重要的業界推手。</a:t>
            </a:r>
          </a:p>
          <a:p>
            <a:pPr marL="900113" lvl="3" indent="-185738" fontAlgn="ctr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Times New Roman" pitchFamily="18" charset="0"/>
              <a:buAutoNum type="arabicPeriod"/>
              <a:defRPr/>
            </a:pPr>
            <a:r>
              <a:rPr kumimoji="0"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屢獲國內外數位內容獎項</a:t>
            </a:r>
            <a:r>
              <a:rPr kumimoji="0" lang="zh-TW" altLang="en-US" sz="1700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，如：「兵馬俑．秦文化」多媒體光碟獲法國國際博物館協會最高成就獎、園明園特展獲聯合國科教文組織「數位詮釋與重建」全球五大經典案例等。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 marL="692150" lvl="2" indent="-176213" fontAlgn="ctr">
              <a:lnSpc>
                <a:spcPts val="2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具跨</a:t>
            </a:r>
            <a:r>
              <a:rPr lang="zh-TW" altLang="zh-TW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平台整合能力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跨領域設計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</a:rPr>
              <a:t>，垂直整合產業價值鏈，開創數位文創產業獨特性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市場定位</a:t>
            </a:r>
            <a:r>
              <a:rPr kumimoji="0" lang="zh-TW" altLang="zh-TW" sz="17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kumimoji="0" lang="en-US" altLang="zh-TW" sz="1700" dirty="0" smtClean="0">
              <a:latin typeface="標楷體" pitchFamily="65" charset="-120"/>
              <a:ea typeface="標楷體" pitchFamily="65" charset="-120"/>
            </a:endParaRPr>
          </a:p>
          <a:p>
            <a:pPr marL="714375" lvl="2" indent="-176213" fontAlgn="ctr">
              <a:lnSpc>
                <a:spcPts val="2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zh-TW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亞洲蒐藏</a:t>
            </a: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主題開發歐洲博物館館藏數位化市場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700" b="0" dirty="0">
              <a:latin typeface="標楷體" pitchFamily="65" charset="-120"/>
              <a:ea typeface="標楷體" pitchFamily="65" charset="-120"/>
            </a:endParaRPr>
          </a:p>
          <a:p>
            <a:pPr marL="714375" lvl="2" indent="-176213" fontAlgn="ctr">
              <a:lnSpc>
                <a:spcPts val="2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l"/>
              <a:defRPr/>
            </a:pP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結合</a:t>
            </a:r>
            <a:r>
              <a:rPr lang="zh-TW" altLang="zh-TW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文化遺址</a:t>
            </a: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觀光</a:t>
            </a:r>
            <a:r>
              <a:rPr lang="zh-TW" altLang="zh-TW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開發</a:t>
            </a: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會展</a:t>
            </a: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產業</a:t>
            </a:r>
            <a:r>
              <a:rPr lang="en-US" altLang="zh-TW" sz="17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</a:rPr>
              <a:t>如</a:t>
            </a:r>
            <a:r>
              <a:rPr lang="zh-TW" altLang="zh-TW" sz="1700" b="0" dirty="0">
                <a:latin typeface="標楷體" pitchFamily="65" charset="-120"/>
                <a:ea typeface="標楷體" pitchFamily="65" charset="-120"/>
              </a:rPr>
              <a:t>圓明園特展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1700" b="0" dirty="0">
                <a:latin typeface="標楷體" pitchFamily="65" charset="-120"/>
                <a:ea typeface="標楷體" pitchFamily="65" charset="-120"/>
              </a:rPr>
              <a:t>北京海淀區三山五圓文化觀光策略合作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700" b="0" dirty="0">
              <a:latin typeface="標楷體" pitchFamily="65" charset="-120"/>
              <a:ea typeface="標楷體" pitchFamily="65" charset="-120"/>
            </a:endParaRPr>
          </a:p>
          <a:p>
            <a:pPr lvl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品牌發展：</a:t>
            </a:r>
            <a:endParaRPr kumimoji="0" lang="en-US" altLang="zh-TW" sz="1700" dirty="0" smtClean="0">
              <a:latin typeface="標楷體" pitchFamily="65" charset="-120"/>
              <a:ea typeface="標楷體" pitchFamily="65" charset="-120"/>
            </a:endParaRPr>
          </a:p>
          <a:p>
            <a:pPr marL="722313" lvl="2" indent="-184150" fontAlgn="ctr">
              <a:lnSpc>
                <a:spcPts val="2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          </a:t>
            </a: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品牌</a:t>
            </a:r>
            <a:r>
              <a:rPr lang="zh-TW" altLang="en-US" sz="1700" b="0" dirty="0" smtClean="0">
                <a:latin typeface="新細明體" charset="-120"/>
              </a:rPr>
              <a:t>，</a:t>
            </a:r>
            <a:r>
              <a:rPr lang="zh-TW" altLang="zh-TW" sz="1700" b="0" dirty="0" smtClean="0">
                <a:latin typeface="標楷體" pitchFamily="65" charset="-120"/>
                <a:ea typeface="標楷體" pitchFamily="65" charset="-120"/>
              </a:rPr>
              <a:t>運用中華文化素材，打造國際性的議題，導入文創設計的價值與能量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為古蹟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遺址博物館重現當代風華</a:t>
            </a: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與文化藝術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標楷體" pitchFamily="65" charset="-120"/>
              <a:ea typeface="標楷體" pitchFamily="65" charset="-120"/>
            </a:endParaRPr>
          </a:p>
          <a:p>
            <a:pPr marL="722313" lvl="2" indent="-184150" fontAlgn="ctr">
              <a:lnSpc>
                <a:spcPts val="2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成功</a:t>
            </a: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拓展大陸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</a:t>
            </a:r>
            <a:r>
              <a:rPr lang="zh-TW" altLang="en-US" sz="1700" b="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17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美</a:t>
            </a:r>
            <a:r>
              <a:rPr lang="zh-TW" altLang="en-US" sz="17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市場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，並在大陸設立營運據點，</a:t>
            </a:r>
            <a:r>
              <a:rPr lang="en-US" altLang="zh-TW" sz="1700" b="0" dirty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年外銷比例達</a:t>
            </a:r>
            <a:r>
              <a:rPr lang="en-US" altLang="zh-TW" sz="1700" b="0" dirty="0">
                <a:latin typeface="標楷體" pitchFamily="65" charset="-120"/>
                <a:ea typeface="標楷體" pitchFamily="65" charset="-120"/>
              </a:rPr>
              <a:t>16</a:t>
            </a:r>
            <a:r>
              <a:rPr lang="en-US" altLang="zh-TW" sz="1700" b="0" dirty="0" smtClean="0">
                <a:latin typeface="標楷體" pitchFamily="65" charset="-120"/>
                <a:ea typeface="標楷體" pitchFamily="65" charset="-120"/>
              </a:rPr>
              <a:t>%。</a:t>
            </a:r>
          </a:p>
          <a:p>
            <a:pPr lvl="1">
              <a:lnSpc>
                <a:spcPts val="2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zh-TW" sz="17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700" dirty="0" smtClean="0">
                <a:latin typeface="標楷體" pitchFamily="65" charset="-120"/>
                <a:ea typeface="標楷體" pitchFamily="65" charset="-120"/>
              </a:rPr>
              <a:t>經營績效</a:t>
            </a:r>
            <a:r>
              <a:rPr kumimoji="0" lang="zh-TW" altLang="zh-TW" sz="17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kumimoji="0" lang="en-US" altLang="zh-TW" sz="1700" dirty="0" smtClean="0">
              <a:latin typeface="標楷體" pitchFamily="65" charset="-120"/>
              <a:ea typeface="標楷體" pitchFamily="65" charset="-120"/>
            </a:endParaRPr>
          </a:p>
          <a:p>
            <a:pPr marL="730250" lvl="2" indent="-215900" fontAlgn="ctr">
              <a:lnSpc>
                <a:spcPts val="2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l"/>
              <a:defRPr/>
            </a:pP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公司營收持續成長</a:t>
            </a:r>
            <a:r>
              <a:rPr kumimoji="0" lang="en-US" altLang="zh-TW" sz="1700" b="0" dirty="0" smtClean="0">
                <a:latin typeface="Calibri" pitchFamily="34" charset="0"/>
                <a:ea typeface="標楷體" pitchFamily="65" charset="-120"/>
              </a:rPr>
              <a:t>: 101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年</a:t>
            </a:r>
            <a:r>
              <a:rPr kumimoji="0" lang="zh-TW" altLang="en-US" sz="1700" b="0" dirty="0">
                <a:latin typeface="Calibri" pitchFamily="34" charset="0"/>
                <a:ea typeface="標楷體" pitchFamily="65" charset="-120"/>
              </a:rPr>
              <a:t>營收達</a:t>
            </a:r>
            <a:r>
              <a:rPr kumimoji="0" lang="en-US" altLang="zh-TW" sz="1700" b="0" dirty="0" smtClean="0">
                <a:latin typeface="Calibri" pitchFamily="34" charset="0"/>
                <a:ea typeface="標楷體" pitchFamily="65" charset="-120"/>
              </a:rPr>
              <a:t>1.07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億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(</a:t>
            </a:r>
            <a:r>
              <a:rPr kumimoji="0" lang="en-US" altLang="zh-TW" sz="1700" b="0" dirty="0" smtClean="0">
                <a:latin typeface="Calibri" pitchFamily="34" charset="0"/>
                <a:ea typeface="標楷體" pitchFamily="65" charset="-120"/>
              </a:rPr>
              <a:t>EPS1.21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元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)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元、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102</a:t>
            </a:r>
            <a:r>
              <a:rPr kumimoji="0" lang="zh-TW" altLang="en-US" sz="1700" b="0" dirty="0">
                <a:latin typeface="Calibri" pitchFamily="34" charset="0"/>
                <a:ea typeface="標楷體" pitchFamily="65" charset="-120"/>
              </a:rPr>
              <a:t>年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1.13</a:t>
            </a:r>
            <a:r>
              <a:rPr kumimoji="0" lang="zh-TW" altLang="en-US" sz="1700" b="0" dirty="0">
                <a:latin typeface="Calibri" pitchFamily="34" charset="0"/>
                <a:ea typeface="標楷體" pitchFamily="65" charset="-120"/>
              </a:rPr>
              <a:t>億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元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(EPS1.26</a:t>
            </a:r>
            <a:r>
              <a:rPr kumimoji="0" lang="zh-TW" altLang="en-US" sz="1700" b="0" dirty="0">
                <a:latin typeface="Calibri" pitchFamily="34" charset="0"/>
                <a:ea typeface="標楷體" pitchFamily="65" charset="-120"/>
              </a:rPr>
              <a:t>元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) </a:t>
            </a:r>
            <a:r>
              <a:rPr kumimoji="0" lang="zh-TW" altLang="en-US" sz="1700" b="0" dirty="0" smtClean="0">
                <a:latin typeface="Calibri" pitchFamily="34" charset="0"/>
                <a:ea typeface="標楷體" pitchFamily="65" charset="-120"/>
              </a:rPr>
              <a:t>，</a:t>
            </a:r>
            <a:r>
              <a:rPr kumimoji="0" lang="en-US" altLang="zh-TW" sz="1700" b="0" dirty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103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年</a:t>
            </a:r>
            <a:r>
              <a:rPr kumimoji="0" lang="en-US" altLang="zh-TW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2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億元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(</a:t>
            </a:r>
            <a:r>
              <a:rPr kumimoji="0" lang="en-US" altLang="zh-TW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EPS2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Calibri" pitchFamily="34" charset="0"/>
                <a:ea typeface="標楷體" pitchFamily="65" charset="-120"/>
              </a:rPr>
              <a:t>元</a:t>
            </a:r>
            <a:r>
              <a:rPr kumimoji="0" lang="en-US" altLang="zh-TW" sz="1700" b="0" dirty="0">
                <a:latin typeface="Calibri" pitchFamily="34" charset="0"/>
                <a:ea typeface="標楷體" pitchFamily="65" charset="-120"/>
              </a:rPr>
              <a:t>) </a:t>
            </a:r>
            <a:r>
              <a:rPr lang="zh-TW" altLang="en-US" sz="17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1700" b="0" dirty="0" smtClean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400" y="1144588"/>
            <a:ext cx="12954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1773238"/>
            <a:ext cx="1296987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04" y="5229225"/>
            <a:ext cx="8636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(8/12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56EAA05E-BB32-46EC-A550-84D2EBE4AA30}" type="slidenum">
              <a:rPr lang="en-US" altLang="zh-TW" sz="1400" b="0"/>
              <a:pPr algn="r" eaLnBrk="1" hangingPunct="1"/>
              <a:t>11</a:t>
            </a:fld>
            <a:endParaRPr lang="en-US" altLang="zh-TW" sz="1400" b="0"/>
          </a:p>
        </p:txBody>
      </p:sp>
      <p:sp>
        <p:nvSpPr>
          <p:cNvPr id="15363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C1F1A19D-6CDB-4071-A034-88643D04FD48}" type="slidenum">
              <a:rPr lang="en-US" altLang="zh-TW" sz="1400" b="0"/>
              <a:pPr algn="r" eaLnBrk="1" hangingPunct="1"/>
              <a:t>11</a:t>
            </a:fld>
            <a:endParaRPr lang="en-US" altLang="zh-TW" sz="1400" b="0"/>
          </a:p>
        </p:txBody>
      </p:sp>
      <p:sp>
        <p:nvSpPr>
          <p:cNvPr id="15365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(9/12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128588" y="1125538"/>
            <a:ext cx="9648948" cy="54014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叡揚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資訊股份有限公司</a:t>
            </a:r>
            <a:endParaRPr lang="zh-TW" altLang="en-US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50850" indent="-450850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金融、人力資源、知識管理、顧客關係管理、工作管理等各類應用領域解決方案及顧問服務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177800" indent="-177800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  <a:cs typeface="新細明體" charset="-120"/>
              </a:rPr>
              <a:t>7.41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億元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177800" indent="-177800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四、員工人數：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455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177800" indent="-177800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五、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推薦理由：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449263" indent="-182563">
              <a:lnSpc>
                <a:spcPts val="1800"/>
              </a:lnSpc>
              <a:spcBef>
                <a:spcPts val="0"/>
              </a:spcBef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關鍵技術：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人力資源管理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文件管理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及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知識管理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三類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應用領域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，建立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具競爭力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自主關鍵技術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，並建立指標</a:t>
            </a: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案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</a:rPr>
              <a:t>其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知識管理系統產品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曾獲獲台灣精品獎、「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2012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雲端創新獎」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 smtClean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在公司核心技術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領域，計有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7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項國內外專利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800"/>
              </a:lnSpc>
              <a:spcBef>
                <a:spcPts val="0"/>
              </a:spcBef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市場定位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金融業、政府、醫療業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與製造業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為主要目標市場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，應用軟體工程、資訊系統架構設計及最新資訊科技，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提供資訊服務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為國內知識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管理、人力資源管理及信用風險管理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產品之領導業者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800"/>
              </a:lnSpc>
              <a:spcBef>
                <a:spcPts val="0"/>
              </a:spcBef>
              <a:defRPr/>
            </a:pPr>
            <a:r>
              <a:rPr kumimoji="0"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品牌發展：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以      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為行銷品牌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「Vitals/KM</a:t>
            </a:r>
            <a:r>
              <a:rPr kumimoji="0"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系統</a:t>
            </a:r>
            <a:r>
              <a:rPr kumimoji="0"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外銷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大陸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日本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市場</a:t>
            </a: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並與日本 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Vintage 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及 </a:t>
            </a:r>
            <a:r>
              <a:rPr kumimoji="0" lang="en-US" altLang="zh-TW" sz="1800" b="0" dirty="0" err="1">
                <a:latin typeface="標楷體" pitchFamily="65" charset="-120"/>
                <a:ea typeface="標楷體" pitchFamily="65" charset="-120"/>
              </a:rPr>
              <a:t>Orio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 Global 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等公司合作開發解決方案，</a:t>
            </a: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國際品牌商譽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 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1800"/>
              </a:lnSpc>
              <a:spcBef>
                <a:spcPts val="0"/>
              </a:spcBef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經營績效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100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年至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年營收持續成長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(100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年：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5.3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億元、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年：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6.9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億元、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7.4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億元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平均年複合成長率達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18%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102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EPS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為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1.16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元。 </a:t>
            </a:r>
            <a:endParaRPr kumimoji="0" lang="en-US" altLang="zh-TW" sz="1800" b="0" dirty="0" smtClean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</a:rPr>
              <a:t>人力資源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管理系統及銀行銀行徵授信解決方案，在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國內銀行業的市占率為第1</a:t>
            </a:r>
            <a:r>
              <a:rPr kumimoji="0"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；</a:t>
            </a: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</a:rPr>
              <a:t>知識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管理系統在國內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醫學中心的市占率為第1</a:t>
            </a:r>
            <a:r>
              <a:rPr kumimoji="0"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名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kumimoji="0" lang="zh-TW" altLang="zh-TW" sz="1800" b="0" dirty="0" smtClean="0">
                <a:latin typeface="標楷體" pitchFamily="65" charset="-120"/>
                <a:ea typeface="標楷體" pitchFamily="65" charset="-120"/>
              </a:rPr>
              <a:t>公文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與文件管理系統在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縣市政府的市占率為第1名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 cstate="print"/>
          <a:srcRect t="29736" b="16759"/>
          <a:stretch>
            <a:fillRect/>
          </a:stretch>
        </p:blipFill>
        <p:spPr bwMode="auto">
          <a:xfrm>
            <a:off x="7185025" y="1772816"/>
            <a:ext cx="176053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/>
          <a:srcRect t="29736" b="16759"/>
          <a:stretch>
            <a:fillRect/>
          </a:stretch>
        </p:blipFill>
        <p:spPr bwMode="auto">
          <a:xfrm>
            <a:off x="1208584" y="4596110"/>
            <a:ext cx="6080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54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6C463E5-F922-43A1-A2A5-BA87BB23631D}" type="slidenum">
              <a:rPr lang="en-US" altLang="zh-TW" sz="1400" b="0">
                <a:ea typeface="+mn-ea"/>
              </a:rPr>
              <a:pPr algn="r">
                <a:defRPr/>
              </a:pPr>
              <a:t>12</a:t>
            </a:fld>
            <a:endParaRPr lang="en-US" altLang="zh-TW" sz="1400" b="0">
              <a:ea typeface="+mn-ea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A2535B7-1249-475F-96D6-44AF1E4BE027}" type="slidenum">
              <a:rPr lang="en-US" altLang="zh-TW" sz="1400" b="0">
                <a:ea typeface="+mn-ea"/>
              </a:rPr>
              <a:pPr algn="r">
                <a:defRPr/>
              </a:pPr>
              <a:t>12</a:t>
            </a:fld>
            <a:endParaRPr lang="en-US" altLang="zh-TW" sz="1400" b="0">
              <a:ea typeface="+mn-ea"/>
            </a:endParaRPr>
          </a:p>
        </p:txBody>
      </p:sp>
      <p:sp>
        <p:nvSpPr>
          <p:cNvPr id="14340" name="Text Box 45"/>
          <p:cNvSpPr txBox="1">
            <a:spLocks noChangeArrowheads="1"/>
          </p:cNvSpPr>
          <p:nvPr/>
        </p:nvSpPr>
        <p:spPr bwMode="auto">
          <a:xfrm>
            <a:off x="57150" y="1125538"/>
            <a:ext cx="9848850" cy="57349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>
              <a:lnSpc>
                <a:spcPts val="2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kumimoji="0" lang="sa-IN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Arial" charset="0"/>
              </a:rPr>
              <a:t>興采</a:t>
            </a:r>
            <a:r>
              <a:rPr kumimoji="0" lang="sa-IN" altLang="zh-TW" sz="1800" b="0" dirty="0">
                <a:latin typeface="標楷體" pitchFamily="65" charset="-120"/>
                <a:ea typeface="標楷體" pitchFamily="65" charset="-120"/>
                <a:cs typeface="Arial" charset="0"/>
              </a:rPr>
              <a:t>實業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Arial" charset="0"/>
              </a:rPr>
              <a:t>股份有限公司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2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機能性咖啡紗、防水透濕薄膜、防水透濕機能布、</a:t>
            </a:r>
            <a:r>
              <a:rPr lang="ar-SA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ar-SA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機能性成衣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2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三、近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年營業額：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新台幣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13.69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億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元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449263">
              <a:lnSpc>
                <a:spcPts val="2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四、員工人數：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255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全球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795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49263" indent="-449263">
              <a:lnSpc>
                <a:spcPts val="2000"/>
              </a:lnSpc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800" dirty="0" smtClean="0">
                <a:latin typeface="標楷體" pitchFamily="65" charset="-120"/>
                <a:ea typeface="標楷體" pitchFamily="65" charset="-120"/>
              </a:rPr>
              <a:t>理由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關鍵技術或服務模式：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掌握機能性咖啡紗關鍵技術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，重視研發、專利佈局，以保護關鍵技術，已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取得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項專利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Font typeface="Wingdings" pitchFamily="2" charset="2"/>
              <a:buChar char="l"/>
            </a:pP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秉持環保理念，積極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發展高質化環保生質材料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，朝「綠色化」方向發展，</a:t>
            </a:r>
            <a:r>
              <a:rPr kumimoji="0" lang="ar-SA" altLang="zh-TW" sz="1800" b="0" dirty="0">
                <a:latin typeface="標楷體" pitchFamily="65" charset="-120"/>
                <a:ea typeface="標楷體" pitchFamily="65" charset="-120"/>
                <a:cs typeface="Arial" charset="0"/>
              </a:rPr>
              <a:t>為台灣的傳產業開創出新藍海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市場定位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環保科技咖啡紗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享譽全球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，並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具備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相關機能性紡織產品的研發、設計、製造及銷售之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一條龍服務模式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，透過技術及品牌加值，產品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供應下游品牌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業者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達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多家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品牌通路發展：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以咖啡紗原料品牌</a:t>
            </a:r>
            <a:r>
              <a:rPr kumimoji="0" lang="en-US" altLang="zh-TW" sz="1800" b="0" dirty="0" err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S.Café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®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行銷全球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，並以共有品牌策略，</a:t>
            </a:r>
            <a:r>
              <a:rPr lang="ar-SA" altLang="zh-TW" sz="1800" b="0" dirty="0">
                <a:latin typeface="標楷體" pitchFamily="65" charset="-120"/>
                <a:ea typeface="標楷體" pitchFamily="65" charset="-120"/>
              </a:rPr>
              <a:t>透過國際知名品牌之銷售推廣至全球各個角落。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Font typeface="Wingdings" pitchFamily="2" charset="2"/>
              <a:buChar char="l"/>
            </a:pP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針對前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大品牌客戶，獨立分配營業產銷專案小組，以提供顧客專屬深度快速整合服務。</a:t>
            </a: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經營績效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合併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營業額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13.7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億元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較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成長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15%</a:t>
            </a:r>
            <a:r>
              <a:rPr lang="zh-TW" altLang="en-US" sz="1800" b="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EPS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達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2.59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，並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月上櫃。</a:t>
            </a:r>
            <a:endParaRPr kumimoji="0" lang="zh-TW" altLang="en-US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其他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zh-TW" sz="1800" b="0" dirty="0" err="1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S.Café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®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咖啡紗系列產品在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榮獲美國匹茲堡國際發明展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INPEX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金獎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與特別獎、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德國紐倫堡國際發明展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800" b="0" dirty="0" err="1">
                <a:latin typeface="標楷體" pitchFamily="65" charset="-120"/>
                <a:ea typeface="標楷體" pitchFamily="65" charset="-120"/>
              </a:rPr>
              <a:t>iENA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金獎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、國家發明創作獎－銀獎，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年更榮獲瑞士日內瓦發明展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面金牌獎及特別獎。</a:t>
            </a:r>
            <a:endParaRPr kumimoji="0" lang="zh-TW" altLang="en-US" sz="1800" b="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0" y="1700213"/>
            <a:ext cx="1477963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(10/12)</a:t>
            </a:r>
            <a:endParaRPr lang="zh-TW" altLang="en-US" sz="320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F939EF2-D4DF-461A-B624-C0DE7C7E8A23}" type="slidenum">
              <a:rPr lang="en-US" altLang="zh-TW" sz="1400" b="0"/>
              <a:pPr algn="r"/>
              <a:t>13</a:t>
            </a:fld>
            <a:endParaRPr lang="en-US" altLang="zh-TW" sz="1400" b="0"/>
          </a:p>
        </p:txBody>
      </p:sp>
      <p:sp>
        <p:nvSpPr>
          <p:cNvPr id="7171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8A9FCAD-EA0D-4547-9BFC-1AAC93E3273A}" type="slidenum">
              <a:rPr lang="en-US" altLang="zh-TW" sz="1400" b="0"/>
              <a:pPr algn="r"/>
              <a:t>13</a:t>
            </a:fld>
            <a:endParaRPr lang="en-US" altLang="zh-TW" sz="1400" b="0"/>
          </a:p>
        </p:txBody>
      </p:sp>
      <p:sp>
        <p:nvSpPr>
          <p:cNvPr id="7172" name="Text Box 45"/>
          <p:cNvSpPr txBox="1">
            <a:spLocks noChangeArrowheads="1"/>
          </p:cNvSpPr>
          <p:nvPr/>
        </p:nvSpPr>
        <p:spPr bwMode="auto">
          <a:xfrm>
            <a:off x="57150" y="1109663"/>
            <a:ext cx="9648825" cy="5632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>
              <a:lnSpc>
                <a:spcPts val="18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璨揚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企業股份有限公司</a:t>
            </a:r>
          </a:p>
          <a:p>
            <a:pPr marL="449263" indent="-449263">
              <a:lnSpc>
                <a:spcPts val="18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二</a:t>
            </a:r>
            <a:r>
              <a:rPr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、主要產品</a:t>
            </a:r>
            <a:r>
              <a:rPr lang="en-US" altLang="zh-TW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LED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商用車燈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/LED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小客車車燈</a:t>
            </a:r>
            <a:endParaRPr lang="en-US" altLang="zh-TW" sz="1700" b="0" dirty="0">
              <a:solidFill>
                <a:srgbClr val="000000"/>
              </a:solidFill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800"/>
              </a:lnSpc>
            </a:pPr>
            <a:r>
              <a:rPr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億元</a:t>
            </a:r>
            <a:endParaRPr lang="en-US" altLang="zh-TW" sz="1700" b="0" dirty="0">
              <a:solidFill>
                <a:srgbClr val="000000"/>
              </a:solidFill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800"/>
              </a:lnSpc>
            </a:pPr>
            <a:r>
              <a:rPr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四、員工人數： 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504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 人</a:t>
            </a:r>
            <a:endParaRPr lang="en-US" altLang="zh-TW" sz="1700" b="0" dirty="0">
              <a:solidFill>
                <a:srgbClr val="000000"/>
              </a:solidFill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800"/>
              </a:lnSpc>
            </a:pPr>
            <a:r>
              <a:rPr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五</a:t>
            </a:r>
            <a:r>
              <a:rPr lang="zh-TW" altLang="en-US" sz="1700" dirty="0" smtClean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700" dirty="0" smtClean="0">
                <a:solidFill>
                  <a:srgbClr val="000000"/>
                </a:solidFill>
                <a:ea typeface="標楷體" pitchFamily="65" charset="-120"/>
                <a:cs typeface="新細明體" charset="-120"/>
              </a:rPr>
              <a:t>理由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  <a:cs typeface="新細明體" charset="-120"/>
              </a:rPr>
              <a:t>：</a:t>
            </a:r>
            <a:endParaRPr kumimoji="0" lang="en-US" altLang="zh-TW" sz="1700" dirty="0">
              <a:solidFill>
                <a:srgbClr val="000000"/>
              </a:solidFill>
              <a:ea typeface="標楷體" pitchFamily="65" charset="-120"/>
              <a:cs typeface="新細明體" charset="-120"/>
            </a:endParaRPr>
          </a:p>
          <a:p>
            <a:pPr marL="449263" indent="-182563">
              <a:lnSpc>
                <a:spcPts val="1800"/>
              </a:lnSpc>
            </a:pP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關鍵技術或服務模式：</a:t>
            </a:r>
            <a:endParaRPr kumimoji="0" lang="en-US" altLang="zh-TW" sz="1700" dirty="0">
              <a:solidFill>
                <a:srgbClr val="000000"/>
              </a:solidFill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為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台灣最大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的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卡車拖車車燈製造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廠，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為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台灣唯一具有整合式</a:t>
            </a:r>
            <a:r>
              <a:rPr kumimoji="0" lang="en-US" altLang="zh-TW" sz="1700" b="0" dirty="0">
                <a:ea typeface="標楷體" pitchFamily="65" charset="-120"/>
                <a:cs typeface="Times New Roman" pitchFamily="18" charset="0"/>
              </a:rPr>
              <a:t>LED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車燈模組開發能力的廠商。</a:t>
            </a:r>
            <a:endParaRPr kumimoji="0" lang="en-US" altLang="zh-TW" sz="1700" b="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ea typeface="標楷體" pitchFamily="65" charset="-120"/>
              </a:rPr>
              <a:t>重視研發，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研發經費占</a:t>
            </a:r>
            <a:r>
              <a:rPr kumimoji="0" lang="zh-TW" altLang="en-US" sz="1700" b="0" dirty="0" smtClean="0">
                <a:ea typeface="標楷體" pitchFamily="65" charset="-120"/>
              </a:rPr>
              <a:t>營收</a:t>
            </a:r>
            <a:r>
              <a:rPr kumimoji="0" lang="en-US" altLang="zh-TW" sz="1700" b="0" smtClean="0">
                <a:solidFill>
                  <a:srgbClr val="FF0000"/>
                </a:solidFill>
                <a:ea typeface="標楷體" pitchFamily="65" charset="-120"/>
              </a:rPr>
              <a:t>5%</a:t>
            </a:r>
            <a:r>
              <a:rPr kumimoji="0" lang="zh-TW" altLang="en-US" sz="1700" b="0" dirty="0">
                <a:ea typeface="標楷體" pitchFamily="65" charset="-120"/>
              </a:rPr>
              <a:t>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將現有低功耗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/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使用壽命長優勢的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LED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光源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導入</a:t>
            </a:r>
            <a:r>
              <a:rPr kumimoji="0" lang="zh-TW" altLang="en-US" sz="1700" b="0" dirty="0">
                <a:ea typeface="標楷體" pitchFamily="65" charset="-120"/>
              </a:rPr>
              <a:t>於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大型商用車車燈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/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工作燈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/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警示燈，提高商用車零件組續航力及附加價值。積極導入自動化設備新技術提升製造品質。</a:t>
            </a:r>
            <a:endParaRPr kumimoji="0" lang="en-US" altLang="zh-TW" sz="1700" b="0" dirty="0">
              <a:solidFill>
                <a:srgbClr val="000000"/>
              </a:solidFill>
              <a:ea typeface="標楷體" pitchFamily="65" charset="-120"/>
            </a:endParaRPr>
          </a:p>
          <a:p>
            <a:pPr marL="449263" indent="-182563">
              <a:lnSpc>
                <a:spcPts val="1800"/>
              </a:lnSpc>
            </a:pP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(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二</a:t>
            </a: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)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市場定位</a:t>
            </a:r>
            <a:r>
              <a:rPr lang="zh-TW" altLang="zh-TW" sz="1700" dirty="0">
                <a:solidFill>
                  <a:srgbClr val="000000"/>
                </a:solidFill>
                <a:ea typeface="標楷體" pitchFamily="65" charset="-120"/>
              </a:rPr>
              <a:t>：</a:t>
            </a:r>
            <a:endParaRPr lang="en-US" altLang="zh-TW" sz="1700" dirty="0">
              <a:solidFill>
                <a:srgbClr val="000000"/>
              </a:solidFill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致力經營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LED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商用車燈</a:t>
            </a:r>
            <a:r>
              <a:rPr kumimoji="0" lang="zh-TW" altLang="en-US" sz="1700" b="0" dirty="0">
                <a:ea typeface="標楷體" pitchFamily="65" charset="-120"/>
              </a:rPr>
              <a:t>之利基市場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，每年新產品開發達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60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個，以擴增產品齊全度，</a:t>
            </a:r>
            <a:r>
              <a:rPr kumimoji="0" lang="zh-TW" altLang="en-US" sz="1700" b="0" dirty="0">
                <a:ea typeface="標楷體" pitchFamily="65" charset="-120"/>
              </a:rPr>
              <a:t>提供客戶全方位解決方案。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定位為市場創新者</a:t>
            </a:r>
            <a:r>
              <a:rPr kumimoji="0" lang="zh-TW" altLang="en-US" sz="1700" b="0" dirty="0">
                <a:ea typeface="標楷體" pitchFamily="65" charset="-120"/>
              </a:rPr>
              <a:t>，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致力開發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only one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產品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kumimoji="0" lang="en-US" altLang="zh-TW" sz="1700" b="0" dirty="0">
              <a:solidFill>
                <a:srgbClr val="000000"/>
              </a:solidFill>
              <a:ea typeface="標楷體" pitchFamily="65" charset="-120"/>
            </a:endParaRPr>
          </a:p>
          <a:p>
            <a:pPr marL="449263" indent="-182563">
              <a:lnSpc>
                <a:spcPts val="1800"/>
              </a:lnSpc>
            </a:pP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(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三</a:t>
            </a: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)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品牌通路發展：</a:t>
            </a:r>
            <a:endParaRPr kumimoji="0" lang="en-US" altLang="zh-TW" sz="1700" dirty="0">
              <a:solidFill>
                <a:srgbClr val="000000"/>
              </a:solidFill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以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LUCIDITY</a:t>
            </a:r>
            <a:r>
              <a:rPr kumimoji="0" lang="zh-TW" altLang="en-US" sz="1700" b="0" dirty="0">
                <a:ea typeface="標楷體" pitchFamily="65" charset="-120"/>
              </a:rPr>
              <a:t>及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OPTRONICS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兩大品牌行銷</a:t>
            </a:r>
            <a:r>
              <a:rPr kumimoji="0" lang="zh-TW" altLang="en-US" sz="1700" b="0" dirty="0">
                <a:ea typeface="標楷體" pitchFamily="65" charset="-120"/>
              </a:rPr>
              <a:t>歐洲</a:t>
            </a:r>
            <a:r>
              <a:rPr kumimoji="0" lang="en-US" altLang="zh-TW" sz="1700" b="0" dirty="0">
                <a:ea typeface="標楷體" pitchFamily="65" charset="-120"/>
              </a:rPr>
              <a:t>/</a:t>
            </a:r>
            <a:r>
              <a:rPr kumimoji="0" lang="zh-TW" altLang="en-US" sz="1700" b="0" dirty="0">
                <a:ea typeface="標楷體" pitchFamily="65" charset="-120"/>
              </a:rPr>
              <a:t>非洲</a:t>
            </a:r>
            <a:r>
              <a:rPr kumimoji="0" lang="en-US" altLang="zh-TW" sz="1700" b="0" dirty="0">
                <a:ea typeface="標楷體" pitchFamily="65" charset="-120"/>
              </a:rPr>
              <a:t>/</a:t>
            </a:r>
            <a:r>
              <a:rPr kumimoji="0" lang="zh-TW" altLang="en-US" sz="1700" b="0" dirty="0">
                <a:ea typeface="標楷體" pitchFamily="65" charset="-120"/>
              </a:rPr>
              <a:t>大洋洲</a:t>
            </a:r>
            <a:r>
              <a:rPr kumimoji="0" lang="en-US" altLang="zh-TW" sz="1700" b="0" dirty="0">
                <a:ea typeface="標楷體" pitchFamily="65" charset="-120"/>
              </a:rPr>
              <a:t>/</a:t>
            </a:r>
            <a:r>
              <a:rPr kumimoji="0" lang="zh-TW" altLang="en-US" sz="1700" b="0" dirty="0">
                <a:ea typeface="標楷體" pitchFamily="65" charset="-120"/>
              </a:rPr>
              <a:t>亞洲</a:t>
            </a:r>
            <a:r>
              <a:rPr kumimoji="0" lang="en-US" altLang="zh-TW" sz="1700" b="0" dirty="0">
                <a:ea typeface="標楷體" pitchFamily="65" charset="-120"/>
              </a:rPr>
              <a:t>/</a:t>
            </a:r>
            <a:r>
              <a:rPr kumimoji="0" lang="zh-TW" altLang="en-US" sz="1700" b="0" dirty="0">
                <a:ea typeface="標楷體" pitchFamily="65" charset="-120"/>
              </a:rPr>
              <a:t>中南美洲等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50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餘國</a:t>
            </a:r>
            <a:r>
              <a:rPr kumimoji="0" lang="zh-TW" altLang="en-US" sz="1700" b="0" dirty="0">
                <a:ea typeface="標楷體" pitchFamily="65" charset="-120"/>
              </a:rPr>
              <a:t>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ea typeface="標楷體" pitchFamily="65" charset="-120"/>
              </a:rPr>
              <a:t>於美國與澳洲等目標市場設有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營運</a:t>
            </a:r>
            <a:r>
              <a:rPr kumimoji="0" lang="zh-TW" altLang="en-US" sz="1700" b="0" dirty="0">
                <a:ea typeface="標楷體" pitchFamily="65" charset="-120"/>
              </a:rPr>
              <a:t>據點，就近服務客戶。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449263" indent="-182563">
              <a:lnSpc>
                <a:spcPts val="1800"/>
              </a:lnSpc>
            </a:pP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(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四</a:t>
            </a: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)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經營績效</a:t>
            </a:r>
            <a:r>
              <a:rPr lang="zh-TW" altLang="zh-TW" sz="1700" dirty="0">
                <a:solidFill>
                  <a:srgbClr val="000000"/>
                </a:solidFill>
                <a:ea typeface="標楷體" pitchFamily="65" charset="-120"/>
              </a:rPr>
              <a:t>：</a:t>
            </a:r>
            <a:endParaRPr lang="en-US" altLang="zh-TW" sz="1700" dirty="0">
              <a:solidFill>
                <a:srgbClr val="000000"/>
              </a:solidFill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en-US" altLang="zh-TW" sz="1700" b="0" dirty="0" smtClean="0">
                <a:ea typeface="標楷體" pitchFamily="65" charset="-120"/>
              </a:rPr>
              <a:t>102</a:t>
            </a:r>
            <a:r>
              <a:rPr kumimoji="0" lang="zh-TW" altLang="en-US" sz="1700" b="0" dirty="0" smtClean="0">
                <a:ea typeface="標楷體" pitchFamily="65" charset="-120"/>
              </a:rPr>
              <a:t>年</a:t>
            </a:r>
            <a:r>
              <a:rPr kumimoji="0" lang="zh-TW" altLang="en-US" sz="1700" b="0" dirty="0">
                <a:ea typeface="標楷體" pitchFamily="65" charset="-120"/>
              </a:rPr>
              <a:t>營業額新台幣</a:t>
            </a:r>
            <a:r>
              <a:rPr kumimoji="0" lang="en-US" altLang="zh-TW" sz="1700" b="0" dirty="0">
                <a:ea typeface="標楷體" pitchFamily="65" charset="-120"/>
              </a:rPr>
              <a:t>20.3</a:t>
            </a:r>
            <a:r>
              <a:rPr kumimoji="0" lang="zh-TW" altLang="en-US" sz="1700" b="0" dirty="0">
                <a:ea typeface="標楷體" pitchFamily="65" charset="-120"/>
              </a:rPr>
              <a:t>億元，</a:t>
            </a:r>
            <a:r>
              <a:rPr kumimoji="0" lang="zh-TW" altLang="en-US" sz="1700" b="0" dirty="0" smtClean="0">
                <a:ea typeface="標楷體" pitchFamily="65" charset="-120"/>
              </a:rPr>
              <a:t>較</a:t>
            </a:r>
            <a:r>
              <a:rPr kumimoji="0" lang="en-US" altLang="zh-TW" sz="1700" b="0" dirty="0" smtClean="0">
                <a:ea typeface="標楷體" pitchFamily="65" charset="-120"/>
              </a:rPr>
              <a:t>101</a:t>
            </a:r>
            <a:r>
              <a:rPr kumimoji="0" lang="zh-TW" altLang="en-US" sz="1700" b="0" dirty="0" smtClean="0">
                <a:ea typeface="標楷體" pitchFamily="65" charset="-120"/>
              </a:rPr>
              <a:t>年</a:t>
            </a:r>
            <a:r>
              <a:rPr kumimoji="0" lang="zh-TW" altLang="en-US" sz="1700" b="0" dirty="0">
                <a:ea typeface="標楷體" pitchFamily="65" charset="-120"/>
              </a:rPr>
              <a:t>成長</a:t>
            </a:r>
            <a:r>
              <a:rPr kumimoji="0" lang="en-US" altLang="zh-TW" sz="1700" b="0" dirty="0">
                <a:ea typeface="標楷體" pitchFamily="65" charset="-120"/>
              </a:rPr>
              <a:t>11%</a:t>
            </a:r>
            <a:r>
              <a:rPr kumimoji="0" lang="zh-TW" altLang="en-US" sz="1700" b="0" dirty="0">
                <a:ea typeface="標楷體" pitchFamily="65" charset="-120"/>
              </a:rPr>
              <a:t>。</a:t>
            </a:r>
          </a:p>
          <a:p>
            <a:pPr marL="633413" lvl="1" indent="-182563">
              <a:lnSpc>
                <a:spcPts val="18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en-US" altLang="zh-TW" sz="1700" b="0" dirty="0" smtClean="0">
                <a:solidFill>
                  <a:srgbClr val="FF0000"/>
                </a:solidFill>
                <a:ea typeface="標楷體" pitchFamily="65" charset="-120"/>
              </a:rPr>
              <a:t>102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</a:rPr>
              <a:t>年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EPS10.96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元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，</a:t>
            </a:r>
            <a:r>
              <a:rPr kumimoji="0" lang="zh-TW" altLang="en-US" sz="1700" b="0" dirty="0" smtClean="0">
                <a:ea typeface="標楷體" pitchFamily="65" charset="-120"/>
              </a:rPr>
              <a:t>較</a:t>
            </a:r>
            <a:r>
              <a:rPr kumimoji="0" lang="en-US" altLang="zh-TW" sz="1700" b="0" dirty="0" smtClean="0">
                <a:ea typeface="標楷體" pitchFamily="65" charset="-120"/>
              </a:rPr>
              <a:t>101</a:t>
            </a:r>
            <a:r>
              <a:rPr kumimoji="0" lang="zh-TW" altLang="en-US" sz="1700" b="0" dirty="0" smtClean="0">
                <a:ea typeface="標楷體" pitchFamily="65" charset="-120"/>
              </a:rPr>
              <a:t>年</a:t>
            </a:r>
            <a:r>
              <a:rPr kumimoji="0" lang="zh-TW" altLang="en-US" sz="1700" b="0" dirty="0">
                <a:ea typeface="標楷體" pitchFamily="65" charset="-120"/>
              </a:rPr>
              <a:t>之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EPS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成長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42%</a:t>
            </a:r>
            <a:r>
              <a:rPr kumimoji="0" lang="zh-TW" altLang="en-US" sz="1700" b="0" dirty="0" smtClean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kumimoji="0" lang="en-US" altLang="zh-TW" sz="1700" b="0" dirty="0" smtClean="0">
              <a:solidFill>
                <a:srgbClr val="000000"/>
              </a:solidFill>
              <a:ea typeface="標楷體" pitchFamily="65" charset="-120"/>
            </a:endParaRPr>
          </a:p>
          <a:p>
            <a:pPr marL="449263" lvl="1" indent="-182563">
              <a:lnSpc>
                <a:spcPts val="1800"/>
              </a:lnSpc>
              <a:buClr>
                <a:schemeClr val="tx1"/>
              </a:buClr>
            </a:pPr>
            <a:r>
              <a:rPr kumimoji="0" lang="en-US" altLang="zh-TW" sz="1700" dirty="0" smtClean="0">
                <a:solidFill>
                  <a:srgbClr val="000000"/>
                </a:solidFill>
                <a:ea typeface="標楷體" pitchFamily="65" charset="-120"/>
              </a:rPr>
              <a:t>(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五</a:t>
            </a:r>
            <a:r>
              <a:rPr kumimoji="0" lang="en-US" altLang="zh-TW" sz="1700" dirty="0">
                <a:solidFill>
                  <a:srgbClr val="000000"/>
                </a:solidFill>
                <a:ea typeface="標楷體" pitchFamily="65" charset="-120"/>
              </a:rPr>
              <a:t>)</a:t>
            </a:r>
            <a:r>
              <a:rPr kumimoji="0" lang="zh-TW" altLang="en-US" sz="1700" dirty="0">
                <a:solidFill>
                  <a:srgbClr val="000000"/>
                </a:solidFill>
                <a:ea typeface="標楷體" pitchFamily="65" charset="-120"/>
              </a:rPr>
              <a:t>其他</a:t>
            </a:r>
            <a:r>
              <a:rPr kumimoji="0" lang="zh-TW" altLang="zh-TW" sz="1700" dirty="0">
                <a:solidFill>
                  <a:srgbClr val="000000"/>
                </a:solidFill>
                <a:ea typeface="標楷體" pitchFamily="65" charset="-120"/>
              </a:rPr>
              <a:t>：</a:t>
            </a:r>
            <a:endParaRPr kumimoji="0" lang="en-US" altLang="zh-TW" sz="1700" dirty="0">
              <a:solidFill>
                <a:srgbClr val="000000"/>
              </a:solidFill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輔導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21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家供應商導入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ISO9001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、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7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家供應商參與水足跡驗證、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5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家供應商參與碳足跡驗證，帶動供應鍵成長。</a:t>
            </a:r>
            <a:endParaRPr kumimoji="0" lang="en-US" altLang="zh-TW" sz="1700" b="0" dirty="0">
              <a:solidFill>
                <a:srgbClr val="000000"/>
              </a:solidFill>
              <a:ea typeface="標楷體" pitchFamily="65" charset="-120"/>
            </a:endParaRPr>
          </a:p>
          <a:p>
            <a:pPr marL="633413" lvl="1" indent="-182563">
              <a:lnSpc>
                <a:spcPts val="18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領導人具永續經營理念，能夠編製</a:t>
            </a:r>
            <a:r>
              <a:rPr kumimoji="0" lang="zh-TW" altLang="en-US" sz="1700" b="0" dirty="0">
                <a:ea typeface="標楷體" pitchFamily="65" charset="-120"/>
              </a:rPr>
              <a:t>企業社會責任報告書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(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非上市公司很少做</a:t>
            </a:r>
            <a:r>
              <a:rPr kumimoji="0" lang="en-US" altLang="zh-TW" sz="1700" b="0" dirty="0">
                <a:solidFill>
                  <a:srgbClr val="000000"/>
                </a:solidFill>
                <a:ea typeface="標楷體" pitchFamily="65" charset="-120"/>
              </a:rPr>
              <a:t>)</a:t>
            </a:r>
            <a:r>
              <a:rPr kumimoji="0" lang="zh-TW" altLang="en-US" sz="1700" b="0" dirty="0">
                <a:solidFill>
                  <a:srgbClr val="000000"/>
                </a:solidFill>
                <a:ea typeface="標楷體" pitchFamily="65" charset="-120"/>
              </a:rPr>
              <a:t>值得肯定。</a:t>
            </a:r>
            <a:endParaRPr kumimoji="0" lang="en-US" altLang="zh-TW" sz="1700" b="0" dirty="0">
              <a:solidFill>
                <a:srgbClr val="000000"/>
              </a:solidFill>
              <a:ea typeface="標楷體" pitchFamily="65" charset="-120"/>
            </a:endParaRPr>
          </a:p>
        </p:txBody>
      </p:sp>
      <p:pic>
        <p:nvPicPr>
          <p:cNvPr id="7173" name="圖片 5" descr="璨揚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1341438"/>
            <a:ext cx="26289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(11/12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5"/>
          <p:cNvSpPr txBox="1">
            <a:spLocks noChangeArrowheads="1"/>
          </p:cNvSpPr>
          <p:nvPr/>
        </p:nvSpPr>
        <p:spPr bwMode="auto">
          <a:xfrm>
            <a:off x="128588" y="1125538"/>
            <a:ext cx="9777412" cy="54784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>
              <a:lnSpc>
                <a:spcPts val="20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鐿鈦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科技股份有限公司</a:t>
            </a:r>
          </a:p>
          <a:p>
            <a:pPr marL="449263" indent="-449263">
              <a:lnSpc>
                <a:spcPts val="20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醫療器材設計研發及生產製造 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精密醫療產品如醫療用內視鏡手術器械零組件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、工業精密扣件產品之生產、無線通訊系統零組件製造。 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20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15.14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億元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20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四、員工人數：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549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20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五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800" dirty="0" smtClean="0">
                <a:latin typeface="標楷體" pitchFamily="65" charset="-120"/>
                <a:ea typeface="標楷體" pitchFamily="65" charset="-120"/>
                <a:cs typeface="新細明體" charset="-120"/>
              </a:rPr>
              <a:t>理由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新細明體" charset="-120"/>
              </a:rPr>
              <a:t>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  <a:cs typeface="新細明體" charset="-120"/>
            </a:endParaRPr>
          </a:p>
          <a:p>
            <a:pPr marL="449263" indent="-182563">
              <a:lnSpc>
                <a:spcPts val="20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關鍵技術或服務模式：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lvl="1" indent="-182563">
              <a:lnSpc>
                <a:spcPts val="2000"/>
              </a:lnSpc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擁有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精密金屬加工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工程整合技術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、自動化生產的設備、模治具之開發與設計，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專注醫療器材產品製造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研發經費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占年營收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kumimoji="0"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％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醫材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專利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26</a:t>
            </a:r>
            <a:r>
              <a:rPr kumimoji="0" lang="zh-TW" altLang="zh-TW" sz="1800" b="0" dirty="0">
                <a:latin typeface="標楷體" pitchFamily="65" charset="-120"/>
                <a:ea typeface="標楷體" pitchFamily="65" charset="-120"/>
              </a:rPr>
              <a:t>件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市場定位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擁有多年國際級醫療大廠代工之經驗及技術，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國內微創手術器械關鍵零組件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先驅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為國際龍頭醫療大廠全球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前五大金屬加工類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產品供應商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品牌通路發展：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與世界級醫材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廠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建立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亞洲區合作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策略夥伴關係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，續擴大合作機會，拓展國際市場。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深耕台灣，積極參加國際展會，建立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MIT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醫材品牌與國際接軌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0" lang="zh-TW" altLang="en-US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經營績效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營收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新台幣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15.14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億元，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較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成長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12.3%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EPS6.05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毛利率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38%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醫材營收佔公司整體營收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達近六成。</a:t>
            </a:r>
            <a:endParaRPr kumimoji="0" lang="zh-TW" altLang="en-US" sz="1800" b="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其他</a:t>
            </a:r>
            <a:r>
              <a:rPr lang="zh-TW" altLang="zh-TW" sz="18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2000"/>
              </a:lnSpc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獲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101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年經濟部傑出</a:t>
            </a:r>
            <a:r>
              <a:rPr kumimoji="0" lang="en-US" altLang="zh-TW" sz="1800" b="0" dirty="0">
                <a:latin typeface="標楷體" pitchFamily="65" charset="-120"/>
                <a:ea typeface="標楷體" pitchFamily="65" charset="-120"/>
              </a:rPr>
              <a:t>SBIR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</a:rPr>
              <a:t>研發聯盟獎等。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 l="15880" t="10390" r="72047" b="80289"/>
          <a:stretch>
            <a:fillRect/>
          </a:stretch>
        </p:blipFill>
        <p:spPr bwMode="auto">
          <a:xfrm>
            <a:off x="7616825" y="1844675"/>
            <a:ext cx="1655763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B09FFCA5-D435-4691-B36D-1F4F0E3C9751}" type="slidenum">
              <a:rPr lang="en-US" altLang="zh-TW" sz="1400" b="0">
                <a:ea typeface="+mn-ea"/>
              </a:rPr>
              <a:pPr algn="r">
                <a:defRPr/>
              </a:pPr>
              <a:t>14</a:t>
            </a:fld>
            <a:endParaRPr lang="en-US" altLang="zh-TW" sz="1400" b="0">
              <a:ea typeface="+mn-ea"/>
            </a:endParaRPr>
          </a:p>
        </p:txBody>
      </p:sp>
      <p:sp>
        <p:nvSpPr>
          <p:cNvPr id="13317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(12/12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0C4E514C-F7B8-406E-96F0-64564A2D8659}" type="slidenum">
              <a:rPr lang="en-US" altLang="zh-TW" sz="1400" b="0">
                <a:ea typeface="+mn-ea"/>
              </a:rPr>
              <a:pPr algn="r">
                <a:defRPr/>
              </a:pPr>
              <a:t>2</a:t>
            </a:fld>
            <a:endParaRPr lang="en-US" altLang="zh-TW" sz="1400" b="0">
              <a:ea typeface="+mn-ea"/>
            </a:endParaRPr>
          </a:p>
        </p:txBody>
      </p:sp>
      <p:sp>
        <p:nvSpPr>
          <p:cNvPr id="4100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54F23-C700-497A-BCA5-5E320EA52881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432720" y="1444774"/>
          <a:ext cx="5040560" cy="4680000"/>
        </p:xfrm>
        <a:graphic>
          <a:graphicData uri="http://schemas.openxmlformats.org/drawingml/2006/table">
            <a:tbl>
              <a:tblPr/>
              <a:tblGrid>
                <a:gridCol w="803770"/>
                <a:gridCol w="4236790"/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序號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企業名稱</a:t>
                      </a:r>
                    </a:p>
                  </a:txBody>
                  <a:tcPr marL="9269" marR="9269" marT="926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宏正自動科技股份有限公司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2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牧德科技股份有限公司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3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南六企業股份有限公司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4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原相科技股份有限公司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5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振鋒企業股份有限公司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6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桂盟企業股份有限公司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7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喬山健康科技股份有限公司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8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頑石創意股份有限公司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9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叡揚資訊股份有限公司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10</a:t>
                      </a: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興采實業股份有限公司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11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璨揚企業股份有限公司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12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L="9269" marR="9269" marT="9266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2200" b="0" i="0" u="none" strike="noStrike" dirty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鐿鈦科技股份有限公司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標題 15"/>
          <p:cNvSpPr txBox="1">
            <a:spLocks/>
          </p:cNvSpPr>
          <p:nvPr/>
        </p:nvSpPr>
        <p:spPr bwMode="auto">
          <a:xfrm>
            <a:off x="776536" y="200025"/>
            <a:ext cx="83534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卓越中堅企業獲獎名單</a:t>
            </a:r>
          </a:p>
        </p:txBody>
      </p:sp>
      <p:sp>
        <p:nvSpPr>
          <p:cNvPr id="8" name="文字方塊 1"/>
          <p:cNvSpPr txBox="1">
            <a:spLocks noChangeArrowheads="1"/>
          </p:cNvSpPr>
          <p:nvPr/>
        </p:nvSpPr>
        <p:spPr bwMode="auto">
          <a:xfrm>
            <a:off x="2360712" y="6197302"/>
            <a:ext cx="4392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本表係依公司名稱筆畫多寡予以排序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128588" y="1122363"/>
            <a:ext cx="9504362" cy="57349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449263" indent="-449263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2000"/>
              </a:lnSpc>
              <a:defRPr/>
            </a:pP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一、企業名稱：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宏正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自動科技股份有限公司</a:t>
            </a:r>
          </a:p>
          <a:p>
            <a:pPr>
              <a:lnSpc>
                <a:spcPts val="2000"/>
              </a:lnSpc>
              <a:defRPr/>
            </a:pP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二、主要產品</a:t>
            </a:r>
            <a:r>
              <a:rPr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服務：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視訊產品、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KVM (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多電腦切換器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、工業控制產品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等</a:t>
            </a:r>
            <a:endParaRPr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  <a:defRPr/>
            </a:pP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三、近</a:t>
            </a:r>
            <a:r>
              <a:rPr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年營業額：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新台幣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48.98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億元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(103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年度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2000"/>
              </a:lnSpc>
              <a:defRPr/>
            </a:pP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四、員工人數：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1,607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人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國內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員工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608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人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，國外員工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999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人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2000"/>
              </a:lnSpc>
              <a:defRPr/>
            </a:pPr>
            <a:r>
              <a:rPr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五、</a:t>
            </a:r>
            <a:r>
              <a:rPr kumimoji="0" lang="zh-TW" altLang="en-US" sz="1800" dirty="0">
                <a:ea typeface="標楷體" pitchFamily="65" charset="-120"/>
                <a:cs typeface="Times New Roman" panose="02020603050405020304" pitchFamily="18" charset="0"/>
              </a:rPr>
              <a:t>獲獎理由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kumimoji="0" lang="en-US" altLang="zh-TW" sz="18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27063">
              <a:lnSpc>
                <a:spcPts val="2000"/>
              </a:lnSpc>
              <a:defRPr/>
            </a:pP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一</a:t>
            </a: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關鍵技術或服務模式：</a:t>
            </a:r>
            <a:endParaRPr kumimoji="0" lang="en-US" altLang="zh-TW" sz="18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27063" indent="-17621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研發經費占年營收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10%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全球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共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設置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個研發中心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台灣、中國、加拿大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，至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2014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月底為止之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全球專利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獲准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件數達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427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件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27063" lvl="1" indent="-449263">
              <a:lnSpc>
                <a:spcPts val="2000"/>
              </a:lnSpc>
              <a:defRPr/>
            </a:pP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二</a:t>
            </a: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市場定位</a:t>
            </a:r>
            <a:r>
              <a:rPr lang="zh-TW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KVM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製造商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，全球產品市占率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13%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，為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全球第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大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亞洲第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大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之供應商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27063">
              <a:lnSpc>
                <a:spcPts val="2000"/>
              </a:lnSpc>
              <a:defRPr/>
            </a:pP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三</a:t>
            </a: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品牌通路發展：</a:t>
            </a:r>
            <a:endParaRPr kumimoji="0" lang="en-US" altLang="zh-TW" sz="18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以</a:t>
            </a:r>
            <a:r>
              <a:rPr kumimoji="0"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ATEN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單一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品牌行銷全世界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，包含產品線 </a:t>
            </a:r>
            <a:r>
              <a:rPr kumimoji="0"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ATEN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ALTUSEN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800" b="0" dirty="0" err="1" smtClean="0">
                <a:ea typeface="標楷體" pitchFamily="65" charset="-120"/>
                <a:cs typeface="Times New Roman" panose="02020603050405020304" pitchFamily="18" charset="0"/>
              </a:rPr>
              <a:t>VanCryst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kumimoji="0" lang="en-US" altLang="zh-TW" sz="1800" b="0" dirty="0" err="1" smtClean="0">
                <a:ea typeface="標楷體" pitchFamily="65" charset="-120"/>
                <a:cs typeface="Times New Roman" panose="02020603050405020304" pitchFamily="18" charset="0"/>
              </a:rPr>
              <a:t>NRGence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，以品牌商標註冊國家超過</a:t>
            </a:r>
            <a:r>
              <a:rPr kumimoji="0"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48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國。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榮獲 </a:t>
            </a:r>
            <a:r>
              <a:rPr lang="en-US" altLang="zh-TW" sz="1800" b="0" dirty="0" err="1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Interbrand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與經濟部評選為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『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2014 BEST TAIWAN GLOBAL BRANDS』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，品牌價值達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1,900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萬美元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27063">
              <a:lnSpc>
                <a:spcPts val="2000"/>
              </a:lnSpc>
              <a:defRPr/>
            </a:pP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四</a:t>
            </a: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經營績效</a:t>
            </a:r>
            <a:r>
              <a:rPr lang="zh-TW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lang="en-US" altLang="zh-TW" sz="18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103</a:t>
            </a:r>
            <a:r>
              <a:rPr lang="zh-TW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合併營收新台幣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48.98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億元，其中自有品牌專業影音解決方案產品營收年增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16%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SOHO/SMB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解決方案產品營收成長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8%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。亞洲和歐洲市場分別成長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8%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及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10%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重視專利與自有品牌的經營，於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103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年前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季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合併毛利率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高達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59.2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anose="02020603050405020304" pitchFamily="18" charset="0"/>
              </a:rPr>
              <a:t>％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27063" lvl="1" indent="-449263">
              <a:lnSpc>
                <a:spcPts val="2000"/>
              </a:lnSpc>
              <a:defRPr/>
            </a:pP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五</a:t>
            </a:r>
            <a:r>
              <a:rPr kumimoji="0" lang="en-US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800" dirty="0" smtClean="0">
                <a:ea typeface="標楷體" pitchFamily="65" charset="-120"/>
                <a:cs typeface="Times New Roman" panose="02020603050405020304" pitchFamily="18" charset="0"/>
              </a:rPr>
              <a:t>其他</a:t>
            </a:r>
            <a:r>
              <a:rPr kumimoji="0" lang="zh-TW" altLang="zh-TW" sz="1800" dirty="0" smtClean="0">
                <a:ea typeface="標楷體" pitchFamily="65" charset="-120"/>
                <a:cs typeface="Times New Roman" panose="02020603050405020304" pitchFamily="18" charset="0"/>
              </a:rPr>
              <a:t>：</a:t>
            </a:r>
            <a:endParaRPr kumimoji="0" lang="en-US" altLang="zh-TW" sz="180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榮獲天下雜誌所舉辦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『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天下企業公民獎</a:t>
            </a:r>
            <a:r>
              <a:rPr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』103</a:t>
            </a:r>
            <a:r>
              <a:rPr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年中堅企業第一名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  <a:p>
            <a:pPr marL="631825" lvl="1" indent="-180975">
              <a:lnSpc>
                <a:spcPts val="2000"/>
              </a:lnSpc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榮獲</a:t>
            </a:r>
            <a:r>
              <a:rPr kumimoji="0"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Forbes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雜誌評選為</a:t>
            </a:r>
            <a:r>
              <a:rPr kumimoji="0"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Asia's Best 200 (2006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年</a:t>
            </a:r>
            <a:r>
              <a:rPr kumimoji="0" lang="en-US" altLang="zh-TW" sz="1800" b="0" dirty="0" smtClean="0">
                <a:ea typeface="標楷體" pitchFamily="65" charset="-120"/>
                <a:cs typeface="Times New Roman" panose="02020603050405020304" pitchFamily="18" charset="0"/>
              </a:rPr>
              <a:t>) </a:t>
            </a:r>
            <a:r>
              <a:rPr kumimoji="0" lang="zh-TW" altLang="en-US" sz="1800" b="0" dirty="0" smtClean="0"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243" name="Picture 2" descr="http://upload.wikimedia.org/wikipedia/commons/6/60/ATEN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4213" y="1773238"/>
            <a:ext cx="2095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19F2A8-89C3-4281-A8C4-3242BD4FBCA9}" type="slidenum">
              <a:rPr lang="en-US" altLang="zh-TW" sz="1400" b="0"/>
              <a:pPr algn="r"/>
              <a:t>3</a:t>
            </a:fld>
            <a:endParaRPr lang="en-US" altLang="zh-TW" sz="1400" b="0"/>
          </a:p>
        </p:txBody>
      </p:sp>
      <p:sp>
        <p:nvSpPr>
          <p:cNvPr id="10245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(1/12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1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52D44B5-82AB-4545-8772-AA522C078E4E}" type="slidenum">
              <a:rPr lang="en-US" altLang="zh-TW" sz="1400" b="0"/>
              <a:pPr algn="r"/>
              <a:t>4</a:t>
            </a:fld>
            <a:endParaRPr lang="en-US" altLang="zh-TW" sz="1400" b="0"/>
          </a:p>
        </p:txBody>
      </p:sp>
      <p:sp>
        <p:nvSpPr>
          <p:cNvPr id="8195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39D53AA-6531-4BFC-878A-3AB6A8FBD998}" type="slidenum">
              <a:rPr lang="en-US" altLang="zh-TW" sz="1400" b="0"/>
              <a:pPr algn="r"/>
              <a:t>4</a:t>
            </a:fld>
            <a:endParaRPr lang="en-US" altLang="zh-TW" sz="1400" b="0"/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57150" y="1125538"/>
            <a:ext cx="9648825" cy="5437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449263" indent="-449263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>
              <a:lnSpc>
                <a:spcPts val="2200"/>
              </a:lnSpc>
              <a:defRPr/>
            </a:pP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一、企業名稱</a:t>
            </a:r>
            <a:r>
              <a:rPr lang="zh-TW" altLang="en-US" sz="1800" dirty="0">
                <a:latin typeface="+mn-lt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1800" b="0" dirty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牧德</a:t>
            </a:r>
            <a:r>
              <a:rPr lang="zh-TW" altLang="en-US" sz="1800" b="0" dirty="0">
                <a:latin typeface="+mn-lt"/>
                <a:ea typeface="標楷體" pitchFamily="65" charset="-120"/>
                <a:cs typeface="Times New Roman" pitchFamily="18" charset="0"/>
              </a:rPr>
              <a:t>科技股份有限公司</a:t>
            </a:r>
            <a:endParaRPr lang="zh-TW" altLang="en-US" sz="1800" b="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2200"/>
              </a:lnSpc>
              <a:defRPr/>
            </a:pP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PCB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鑽孔與成型製程量測與檢測</a:t>
            </a: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設備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HDI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與</a:t>
            </a:r>
            <a:r>
              <a:rPr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IC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載板檢查設備</a:t>
            </a:r>
          </a:p>
          <a:p>
            <a:pPr>
              <a:lnSpc>
                <a:spcPts val="2200"/>
              </a:lnSpc>
              <a:defRPr/>
            </a:pP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6.5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億元</a:t>
            </a:r>
            <a:endParaRPr lang="en-US" altLang="zh-TW" sz="1800" b="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2200"/>
              </a:lnSpc>
              <a:defRPr/>
            </a:pP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四、員工人數： </a:t>
            </a:r>
            <a:r>
              <a:rPr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130</a:t>
            </a:r>
            <a:r>
              <a:rPr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 人</a:t>
            </a:r>
            <a:endParaRPr lang="en-US" altLang="zh-TW" sz="1800" b="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>
              <a:lnSpc>
                <a:spcPts val="2200"/>
              </a:lnSpc>
              <a:defRPr/>
            </a:pPr>
            <a:r>
              <a:rPr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五、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800" dirty="0" smtClean="0">
                <a:latin typeface="+mn-lt"/>
                <a:ea typeface="標楷體" pitchFamily="65" charset="-120"/>
                <a:cs typeface="新細明體" charset="-120"/>
              </a:rPr>
              <a:t>理由：</a:t>
            </a:r>
            <a:endParaRPr kumimoji="0" lang="en-US" altLang="zh-TW" sz="1800" dirty="0" smtClean="0">
              <a:latin typeface="+mn-lt"/>
              <a:ea typeface="標楷體" pitchFamily="65" charset="-120"/>
              <a:cs typeface="新細明體" charset="-120"/>
            </a:endParaRPr>
          </a:p>
          <a:p>
            <a:pPr marL="627063">
              <a:lnSpc>
                <a:spcPts val="2200"/>
              </a:lnSpc>
              <a:defRPr/>
            </a:pPr>
            <a:r>
              <a:rPr kumimoji="0" lang="en-US" altLang="zh-TW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關鍵技術或服務模式：</a:t>
            </a:r>
            <a:endParaRPr kumimoji="0" lang="en-US" altLang="zh-TW" sz="180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200"/>
              </a:lnSpc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為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機械視覺檢測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及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量測系統設備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之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專業廠商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世界前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10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大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PCB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廠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均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為客戶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；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前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100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大印刷電路板廠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有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70%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使用該公司檢測系統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自製研發之線路</a:t>
            </a:r>
            <a:r>
              <a:rPr kumimoji="0"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AOI(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自動光學檢測</a:t>
            </a:r>
            <a:r>
              <a:rPr kumimoji="0" lang="en-US" altLang="zh-TW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產品</a:t>
            </a:r>
            <a:r>
              <a:rPr kumimoji="0" lang="zh-TW" altLang="en-US" sz="1800" b="0" dirty="0" smtClean="0">
                <a:latin typeface="+mn-lt"/>
                <a:ea typeface="標楷體" pitchFamily="65" charset="-120"/>
                <a:cs typeface="Times New Roman" pitchFamily="18" charset="0"/>
              </a:rPr>
              <a:t>，擊敗歐美上市公司之競爭產品。</a:t>
            </a:r>
            <a:endParaRPr kumimoji="0" lang="en-US" altLang="zh-TW" sz="1800" b="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 marL="627063">
              <a:lnSpc>
                <a:spcPts val="2200"/>
              </a:lnSpc>
              <a:defRPr/>
            </a:pPr>
            <a:r>
              <a:rPr kumimoji="0" lang="en-US" altLang="zh-TW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二</a:t>
            </a:r>
            <a:r>
              <a:rPr kumimoji="0" lang="en-US" altLang="zh-TW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 smtClean="0">
                <a:latin typeface="+mn-lt"/>
                <a:ea typeface="標楷體" pitchFamily="65" charset="-120"/>
                <a:cs typeface="Times New Roman" pitchFamily="18" charset="0"/>
              </a:rPr>
              <a:t>市場定位</a:t>
            </a:r>
            <a:r>
              <a:rPr lang="zh-TW" altLang="zh-TW" sz="1800" dirty="0" smtClean="0">
                <a:latin typeface="+mn-lt"/>
                <a:ea typeface="標楷體" pitchFamily="65" charset="-120"/>
              </a:rPr>
              <a:t>：</a:t>
            </a:r>
            <a:endParaRPr lang="en-US" altLang="zh-TW" sz="1800" dirty="0" smtClean="0">
              <a:latin typeface="+mn-lt"/>
              <a:ea typeface="標楷體" pitchFamily="65" charset="-120"/>
            </a:endParaRPr>
          </a:p>
          <a:p>
            <a:pPr marL="633413" lvl="1" indent="-182563">
              <a:lnSpc>
                <a:spcPts val="2200"/>
              </a:lnSpc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為全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世界唯一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一家可以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自行開發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與生產</a:t>
            </a:r>
            <a:r>
              <a:rPr kumimoji="0"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PCB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整廠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所需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自動光學檢測系統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的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廠商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世界</a:t>
            </a:r>
            <a:r>
              <a:rPr kumimoji="0"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PCB AOI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龍頭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，機械視覺檢測及量測一條龍，為全球</a:t>
            </a: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AOI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佼佼者。</a:t>
            </a:r>
            <a:endParaRPr kumimoji="0" lang="en-US" altLang="zh-TW" sz="1800" b="0" dirty="0" smtClean="0">
              <a:ea typeface="標楷體" pitchFamily="65" charset="-120"/>
              <a:cs typeface="Times New Roman" pitchFamily="18" charset="0"/>
            </a:endParaRPr>
          </a:p>
          <a:p>
            <a:pPr marL="627063">
              <a:lnSpc>
                <a:spcPts val="2200"/>
              </a:lnSpc>
              <a:defRPr/>
            </a:pPr>
            <a:r>
              <a:rPr kumimoji="0" lang="en-US" altLang="zh-TW" sz="1800" dirty="0" smtClean="0">
                <a:latin typeface="+mn-lt"/>
                <a:ea typeface="標楷體" pitchFamily="65" charset="-120"/>
              </a:rPr>
              <a:t>(</a:t>
            </a:r>
            <a:r>
              <a:rPr kumimoji="0" lang="zh-TW" altLang="en-US" sz="1800" dirty="0" smtClean="0">
                <a:latin typeface="+mn-lt"/>
                <a:ea typeface="標楷體" pitchFamily="65" charset="-120"/>
              </a:rPr>
              <a:t>三</a:t>
            </a:r>
            <a:r>
              <a:rPr kumimoji="0" lang="en-US" altLang="zh-TW" sz="1800" dirty="0" smtClean="0">
                <a:latin typeface="+mn-lt"/>
                <a:ea typeface="標楷體" pitchFamily="65" charset="-120"/>
              </a:rPr>
              <a:t>)</a:t>
            </a:r>
            <a:r>
              <a:rPr kumimoji="0" lang="zh-TW" altLang="en-US" sz="1800" dirty="0" smtClean="0">
                <a:latin typeface="+mn-lt"/>
                <a:ea typeface="標楷體" pitchFamily="65" charset="-120"/>
              </a:rPr>
              <a:t>品牌通路發展：</a:t>
            </a:r>
            <a:endParaRPr kumimoji="0" lang="en-US" altLang="zh-TW" sz="1800" dirty="0" smtClean="0">
              <a:latin typeface="+mn-lt"/>
              <a:ea typeface="標楷體" pitchFamily="65" charset="-120"/>
            </a:endParaRPr>
          </a:p>
          <a:p>
            <a:pPr marL="633413" lvl="1" indent="-182563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牧德科技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成功以</a:t>
            </a:r>
            <a:r>
              <a:rPr kumimoji="0"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MACHVISION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的國際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品牌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，成功打入中國大陸、韓國、日本、台灣等主力市場。</a:t>
            </a:r>
            <a:endParaRPr kumimoji="0" lang="en-US" altLang="zh-TW" sz="1800" b="0" dirty="0" smtClean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多項產品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如</a:t>
            </a: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Hole AOI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等，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在韓國、中國大陸、台灣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市場成為業界標竿且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市占率第一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itchFamily="18" charset="0"/>
            </a:endParaRPr>
          </a:p>
          <a:p>
            <a:pPr marL="627063">
              <a:lnSpc>
                <a:spcPts val="2200"/>
              </a:lnSpc>
              <a:defRPr/>
            </a:pPr>
            <a:r>
              <a:rPr kumimoji="0" lang="en-US" altLang="zh-TW" sz="1800" dirty="0" smtClean="0">
                <a:latin typeface="+mn-lt"/>
                <a:ea typeface="標楷體" pitchFamily="65" charset="-120"/>
              </a:rPr>
              <a:t>(</a:t>
            </a:r>
            <a:r>
              <a:rPr kumimoji="0" lang="zh-TW" altLang="en-US" sz="1800" dirty="0" smtClean="0">
                <a:latin typeface="+mn-lt"/>
                <a:ea typeface="標楷體" pitchFamily="65" charset="-120"/>
              </a:rPr>
              <a:t>四</a:t>
            </a:r>
            <a:r>
              <a:rPr kumimoji="0" lang="en-US" altLang="zh-TW" sz="1800" dirty="0" smtClean="0">
                <a:latin typeface="+mn-lt"/>
                <a:ea typeface="標楷體" pitchFamily="65" charset="-120"/>
              </a:rPr>
              <a:t>)</a:t>
            </a:r>
            <a:r>
              <a:rPr kumimoji="0" lang="zh-TW" altLang="en-US" sz="1800" dirty="0" smtClean="0">
                <a:latin typeface="+mn-lt"/>
                <a:ea typeface="標楷體" pitchFamily="65" charset="-120"/>
              </a:rPr>
              <a:t>經營績效</a:t>
            </a:r>
            <a:r>
              <a:rPr lang="zh-TW" altLang="zh-TW" sz="1800" dirty="0" smtClean="0">
                <a:latin typeface="+mn-lt"/>
                <a:ea typeface="標楷體" pitchFamily="65" charset="-120"/>
              </a:rPr>
              <a:t>：</a:t>
            </a:r>
            <a:endParaRPr lang="en-US" altLang="zh-TW" sz="1800" dirty="0" smtClean="0">
              <a:latin typeface="+mn-lt"/>
              <a:ea typeface="標楷體" pitchFamily="65" charset="-120"/>
            </a:endParaRPr>
          </a:p>
          <a:p>
            <a:pPr marL="633413" lvl="1" indent="-182563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103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年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國內營收</a:t>
            </a: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6.5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億元，每股盈餘</a:t>
            </a:r>
            <a:r>
              <a:rPr kumimoji="0"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(EPS)4.03</a:t>
            </a:r>
            <a:r>
              <a:rPr kumimoji="0"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元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 smtClean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2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102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年上市上櫃製造業公司中</a:t>
            </a: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EPS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排名</a:t>
            </a: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112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名，毛利率排名第</a:t>
            </a:r>
            <a:r>
              <a:rPr kumimoji="0" lang="en-US" altLang="zh-TW" sz="1800" b="0" dirty="0" smtClean="0">
                <a:ea typeface="標楷體" pitchFamily="65" charset="-120"/>
                <a:cs typeface="Times New Roman" pitchFamily="18" charset="0"/>
              </a:rPr>
              <a:t>20</a:t>
            </a:r>
            <a:r>
              <a:rPr kumimoji="0" lang="zh-TW" altLang="en-US" sz="1800" b="0" dirty="0" smtClean="0">
                <a:ea typeface="標楷體" pitchFamily="65" charset="-120"/>
                <a:cs typeface="Times New Roman" pitchFamily="18" charset="0"/>
              </a:rPr>
              <a:t>名。</a:t>
            </a:r>
            <a:endParaRPr kumimoji="0" lang="en-US" altLang="zh-TW" sz="1800" b="0" dirty="0" smtClean="0"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8197" name="圖片 8" descr="img_logo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1425" y="1916113"/>
            <a:ext cx="28051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(2/12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869AA8F-AC98-40A2-BB6C-2F6CF451BEBB}" type="slidenum">
              <a:rPr lang="en-US" altLang="zh-TW" sz="1400" b="0">
                <a:ea typeface="+mn-ea"/>
              </a:rPr>
              <a:pPr algn="r">
                <a:defRPr/>
              </a:pPr>
              <a:t>5</a:t>
            </a:fld>
            <a:endParaRPr lang="en-US" altLang="zh-TW" sz="1400" b="0">
              <a:ea typeface="+mn-ea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7E5520D-BC47-4EC3-BA4F-564A855D0C86}" type="slidenum">
              <a:rPr lang="en-US" altLang="zh-TW" sz="1400" b="0">
                <a:ea typeface="+mn-ea"/>
              </a:rPr>
              <a:pPr algn="r">
                <a:defRPr/>
              </a:pPr>
              <a:t>5</a:t>
            </a:fld>
            <a:endParaRPr lang="en-US" altLang="zh-TW" sz="1400" b="0">
              <a:ea typeface="+mn-ea"/>
            </a:endParaRPr>
          </a:p>
        </p:txBody>
      </p:sp>
      <p:sp>
        <p:nvSpPr>
          <p:cNvPr id="44036" name="Text Box 45"/>
          <p:cNvSpPr txBox="1">
            <a:spLocks noChangeArrowheads="1"/>
          </p:cNvSpPr>
          <p:nvPr/>
        </p:nvSpPr>
        <p:spPr bwMode="auto">
          <a:xfrm>
            <a:off x="128588" y="1125538"/>
            <a:ext cx="9720956" cy="57605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449263">
              <a:lnSpc>
                <a:spcPts val="17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南六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企業股份有限公司</a:t>
            </a:r>
          </a:p>
          <a:p>
            <a:pPr marL="449263" indent="-449263">
              <a:lnSpc>
                <a:spcPts val="17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濕巾、面膜、水針布、熱風熱壓布、手術衣布。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7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45.7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億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元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7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四、員工人數：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821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台灣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290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人，中國大陸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531</a:t>
            </a:r>
            <a:r>
              <a:rPr lang="zh-TW" altLang="en-US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人</a:t>
            </a:r>
            <a:r>
              <a:rPr lang="en-US" altLang="zh-TW" sz="1800" b="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49263" indent="-449263">
              <a:lnSpc>
                <a:spcPts val="1700"/>
              </a:lnSpc>
              <a:defRPr/>
            </a:pPr>
            <a:r>
              <a:rPr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五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800" dirty="0" smtClean="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理由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449263" indent="-182563">
              <a:lnSpc>
                <a:spcPts val="17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關鍵技術或服務模式：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lvl="1" indent="-182563">
              <a:lnSpc>
                <a:spcPts val="17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擁有乾式與溼式成網技術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聚焦生產銷售衛材類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不織布、水針布、手術防護衣用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布製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造及生技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產品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lvl="1" indent="-182563">
              <a:lnSpc>
                <a:spcPts val="1700"/>
              </a:lnSpc>
              <a:buFont typeface="Wingdings" pitchFamily="2" charset="2"/>
              <a:buChar char="l"/>
              <a:defRPr/>
            </a:pPr>
            <a:r>
              <a:rPr lang="zh-TW" altLang="zh-TW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擁有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全球最大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米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寬幅水針生產線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項製程專利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7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市場定位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1700"/>
              </a:lnSpc>
              <a:buFont typeface="Wingdings" pitchFamily="2" charset="2"/>
              <a:buChar char="l"/>
              <a:defRPr/>
            </a:pP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年起提供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一次性拋棄型醫療級不織布產品，陸續通過歐盟、美國及日本等國家標準，為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亞洲第一家水針醫療級用布供應商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估計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年市占率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達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%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，僅次於杜邦公司。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17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水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針</a:t>
            </a:r>
            <a:r>
              <a:rPr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不織布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年產量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4.5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萬噸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全球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第一大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醫療用水刺木漿複合布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年產量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1.5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萬噸，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全世界第一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熱風不織布年產量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萬噸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，亞洲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最大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面膜年產量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2.2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億片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東南亞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前三大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濕紙巾年產量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億包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東南亞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第一大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17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品牌通路發展：</a:t>
            </a:r>
            <a:endParaRPr kumimoji="0"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1700"/>
              </a:lnSpc>
              <a:buFont typeface="Wingdings" pitchFamily="2" charset="2"/>
              <a:buChar char="l"/>
              <a:defRPr/>
            </a:pP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推出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自有品牌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詩柔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妮塔莉雅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進入郵局通路</a:t>
            </a:r>
            <a:r>
              <a:rPr lang="zh-TW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銷售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約有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1,300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個據點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年售約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億元，佔公司總營收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6.7%</a:t>
            </a:r>
          </a:p>
          <a:p>
            <a:pPr marL="717550" lvl="1" indent="-182563">
              <a:lnSpc>
                <a:spcPts val="1700"/>
              </a:lnSpc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月開始在中國大陸銷售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，由北京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與華南的網路經銷代理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網路銷售面膜約</a:t>
            </a:r>
            <a:r>
              <a:rPr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2000</a:t>
            </a:r>
            <a:r>
              <a:rPr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萬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片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億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台幣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kumimoji="0" lang="en-US" altLang="zh-TW" sz="1800" b="0" dirty="0" smtClean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1700"/>
              </a:lnSpc>
              <a:defRPr/>
            </a:pPr>
            <a:r>
              <a:rPr kumimoji="0"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四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經營績效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lvl="1" indent="-182563">
              <a:lnSpc>
                <a:spcPts val="1700"/>
              </a:lnSpc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營業額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新台幣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37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億元，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</a:rPr>
              <a:t>營業額</a:t>
            </a:r>
            <a:r>
              <a:rPr lang="en-US" altLang="zh-TW" sz="1800" b="0" dirty="0" smtClean="0">
                <a:latin typeface="標楷體" pitchFamily="65" charset="-120"/>
                <a:ea typeface="標楷體" pitchFamily="65" charset="-120"/>
              </a:rPr>
              <a:t>53.3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億</a:t>
            </a:r>
            <a:r>
              <a:rPr lang="zh-TW" altLang="en-US" sz="1800" b="0" dirty="0" smtClean="0">
                <a:latin typeface="標楷體" pitchFamily="65" charset="-120"/>
                <a:ea typeface="標楷體" pitchFamily="65" charset="-120"/>
              </a:rPr>
              <a:t>元，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近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年成長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44%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；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EPS5.39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449263" indent="-182563">
              <a:lnSpc>
                <a:spcPts val="1700"/>
              </a:lnSpc>
              <a:defRPr/>
            </a:pP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五</a:t>
            </a:r>
            <a:r>
              <a:rPr kumimoji="0" lang="en-US" altLang="zh-TW" sz="1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kumimoji="0" lang="zh-TW" altLang="en-US" sz="1800" dirty="0">
                <a:latin typeface="標楷體" pitchFamily="65" charset="-120"/>
                <a:ea typeface="標楷體" pitchFamily="65" charset="-120"/>
              </a:rPr>
              <a:t>其他</a:t>
            </a:r>
            <a:r>
              <a:rPr lang="zh-TW" altLang="zh-TW" sz="18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700"/>
              </a:lnSpc>
              <a:buFont typeface="Wingdings" panose="05000000000000000000" pitchFamily="2" charset="2"/>
              <a:buChar char="l"/>
              <a:defRPr/>
            </a:pP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由傳統產業轉型，不斷創新、研發新產品，採取多角化策略，追求企業成長。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700"/>
              </a:lnSpc>
              <a:buFont typeface="Wingdings" panose="05000000000000000000" pitchFamily="2" charset="2"/>
              <a:buChar char="l"/>
              <a:defRPr/>
            </a:pP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能充分掌握市場脈動，營收及</a:t>
            </a:r>
            <a:r>
              <a:rPr lang="en-US" altLang="zh-TW" sz="1800" b="0" dirty="0">
                <a:latin typeface="標楷體" pitchFamily="65" charset="-120"/>
                <a:ea typeface="標楷體" pitchFamily="65" charset="-120"/>
              </a:rPr>
              <a:t>EPS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逐年成長</a:t>
            </a: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b="0" dirty="0">
              <a:latin typeface="標楷體" pitchFamily="65" charset="-120"/>
              <a:ea typeface="標楷體" pitchFamily="65" charset="-120"/>
            </a:endParaRPr>
          </a:p>
          <a:p>
            <a:pPr marL="717550" indent="-182563">
              <a:lnSpc>
                <a:spcPts val="1700"/>
              </a:lnSpc>
              <a:buFont typeface="Wingdings" panose="05000000000000000000" pitchFamily="2" charset="2"/>
              <a:buChar char="l"/>
              <a:defRPr/>
            </a:pPr>
            <a:r>
              <a:rPr lang="zh-TW" altLang="en-US" sz="1800" b="0" dirty="0">
                <a:latin typeface="標楷體" pitchFamily="65" charset="-120"/>
                <a:ea typeface="標楷體" pitchFamily="65" charset="-120"/>
              </a:rPr>
              <a:t>熱</a:t>
            </a:r>
            <a:r>
              <a:rPr lang="zh-TW" altLang="zh-TW" sz="1800" b="0" dirty="0">
                <a:latin typeface="標楷體" pitchFamily="65" charset="-120"/>
                <a:ea typeface="標楷體" pitchFamily="65" charset="-120"/>
              </a:rPr>
              <a:t>心社會公益活動，且持續進行在地投資擴廠</a:t>
            </a:r>
            <a:r>
              <a:rPr lang="zh-TW" altLang="zh-TW" sz="1800" b="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1800" b="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2293" name="Picture 2" descr="C:\Users\ljtwu\Desktop\9721784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3950" y="1393205"/>
            <a:ext cx="101917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(3/12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5"/>
          <p:cNvSpPr txBox="1">
            <a:spLocks noChangeArrowheads="1"/>
          </p:cNvSpPr>
          <p:nvPr/>
        </p:nvSpPr>
        <p:spPr bwMode="auto">
          <a:xfrm>
            <a:off x="71438" y="1149350"/>
            <a:ext cx="9850437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>
              <a:lnSpc>
                <a:spcPts val="1900"/>
              </a:lnSpc>
            </a:pP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原相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科技股份有限公司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900"/>
              </a:lnSpc>
            </a:pP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800" dirty="0"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主要致力於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CMOS 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影像感測器以及影像應用 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IC 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的設計，是全球 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CMOS 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影像感測器以及數位影像應用 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IC 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的領導廠商之一。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900"/>
              </a:lnSpc>
            </a:pP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800" dirty="0"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47.5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億元</a:t>
            </a:r>
            <a:r>
              <a:rPr lang="en-US" altLang="zh-TW" sz="1800" b="0" dirty="0" smtClean="0">
                <a:ea typeface="標楷體" pitchFamily="65" charset="-120"/>
                <a:cs typeface="Times New Roman" pitchFamily="18" charset="0"/>
              </a:rPr>
              <a:t>(103</a:t>
            </a: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年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49263" indent="-449263">
              <a:lnSpc>
                <a:spcPts val="1900"/>
              </a:lnSpc>
            </a:pP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四、員工人數：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236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人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1900"/>
              </a:lnSpc>
            </a:pPr>
            <a:r>
              <a:rPr lang="zh-TW" altLang="en-US" sz="1800" dirty="0">
                <a:ea typeface="標楷體" pitchFamily="65" charset="-120"/>
                <a:cs typeface="Times New Roman" pitchFamily="18" charset="0"/>
              </a:rPr>
              <a:t>五</a:t>
            </a:r>
            <a:r>
              <a:rPr lang="zh-TW" altLang="en-US" sz="1800" dirty="0" smtClean="0"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獲獎理由：</a:t>
            </a:r>
            <a:endParaRPr kumimoji="0" lang="en-US" altLang="zh-TW" sz="1800" dirty="0"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900"/>
              </a:lnSpc>
            </a:pP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關鍵技術或服務模式：</a:t>
            </a:r>
            <a:endParaRPr kumimoji="0" lang="en-US" altLang="zh-TW" sz="180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1900"/>
              </a:lnSpc>
              <a:buClr>
                <a:srgbClr val="000000"/>
              </a:buClr>
              <a:buFont typeface="Wingdings" pitchFamily="2" charset="2"/>
              <a:buChar char="l"/>
            </a:pP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國內唯一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自主開發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完整</a:t>
            </a:r>
            <a:r>
              <a:rPr lang="en-US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CMOS Sensor Chip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Application SOC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單晶片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公司，針對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手持式與穿戴式裝置，於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2014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年年中推出業界最小尺寸之心律感測器。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 algn="just">
              <a:lnSpc>
                <a:spcPts val="19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zh-TW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擁有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獨特且</a:t>
            </a:r>
            <a:r>
              <a:rPr lang="zh-TW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完整的智慧聯網人機介面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相關</a:t>
            </a:r>
            <a:r>
              <a:rPr lang="zh-TW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技術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；同時，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擁有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Sensor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RF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MCU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的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IC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設計技術，故可掌握穿戴裝置方案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開發重點，在發展物聯網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相關</a:t>
            </a:r>
            <a:r>
              <a:rPr lang="zh-TW" altLang="zh-TW" sz="1800" b="0" dirty="0">
                <a:ea typeface="標楷體" pitchFamily="65" charset="-120"/>
                <a:cs typeface="Times New Roman" pitchFamily="18" charset="0"/>
              </a:rPr>
              <a:t>應用極具競爭力。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900"/>
              </a:lnSpc>
            </a:pP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二</a:t>
            </a: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市場定位</a:t>
            </a:r>
            <a:r>
              <a:rPr kumimoji="0" lang="zh-TW" altLang="zh-TW" sz="1800" dirty="0">
                <a:ea typeface="標楷體" pitchFamily="65" charset="-120"/>
                <a:cs typeface="Times New Roman" pitchFamily="18" charset="0"/>
              </a:rPr>
              <a:t>：</a:t>
            </a:r>
            <a:endParaRPr kumimoji="0" lang="en-US" altLang="zh-TW" sz="180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1900"/>
              </a:lnSpc>
              <a:buFont typeface="Wingdings" pitchFamily="2" charset="2"/>
              <a:buChar char="l"/>
            </a:pP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明確定位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為智慧聯網人機介面的晶片方案之領導廠商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，精確掌握市場</a:t>
            </a: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趨勢，積極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進行產品佈局與市場拓展，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協助客戶發展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智慧家庭、車聯網、智慧自動化等相關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物聯網應用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900"/>
              </a:lnSpc>
            </a:pP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三</a:t>
            </a: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品牌通路發展：</a:t>
            </a:r>
            <a:endParaRPr kumimoji="0" lang="en-US" altLang="zh-TW" sz="180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1900"/>
              </a:lnSpc>
              <a:buClr>
                <a:srgbClr val="000000"/>
              </a:buClr>
              <a:buFont typeface="Wingdings" pitchFamily="2" charset="2"/>
              <a:buChar char="l"/>
            </a:pP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搖桿感測晶片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為日本任天堂獨家供應商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，健康管理感測晶片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為</a:t>
            </a:r>
            <a:r>
              <a:rPr lang="en-US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LG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智慧手錶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的</a:t>
            </a:r>
            <a:r>
              <a:rPr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獨家供應商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1800" b="0" dirty="0"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900"/>
              </a:lnSpc>
            </a:pP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四</a:t>
            </a:r>
            <a:r>
              <a:rPr kumimoji="0" lang="en-US" altLang="zh-TW" sz="1800" dirty="0"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經營績效</a:t>
            </a:r>
            <a:r>
              <a:rPr kumimoji="0" lang="zh-TW" altLang="zh-TW" sz="1800" dirty="0">
                <a:ea typeface="標楷體" pitchFamily="65" charset="-120"/>
                <a:cs typeface="Times New Roman" pitchFamily="18" charset="0"/>
              </a:rPr>
              <a:t>：</a:t>
            </a:r>
            <a:endParaRPr kumimoji="0" lang="en-US" altLang="zh-TW" sz="180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1900"/>
              </a:lnSpc>
              <a:buFont typeface="Wingdings" pitchFamily="2" charset="2"/>
              <a:buChar char="l"/>
            </a:pP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營收穩定成長</a:t>
            </a: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，</a:t>
            </a:r>
            <a:r>
              <a:rPr lang="en-US" altLang="zh-TW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103</a:t>
            </a:r>
            <a:r>
              <a:rPr lang="zh-TW" altLang="en-US" sz="18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年</a:t>
            </a:r>
            <a:r>
              <a:rPr lang="zh-TW" altLang="en-US" sz="1800" b="0" dirty="0" smtClean="0">
                <a:ea typeface="標楷體" pitchFamily="65" charset="-120"/>
                <a:cs typeface="Times New Roman" pitchFamily="18" charset="0"/>
              </a:rPr>
              <a:t>獲利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年成長近</a:t>
            </a:r>
            <a:r>
              <a:rPr lang="en-US" altLang="zh-TW" sz="1800" b="0" dirty="0">
                <a:ea typeface="標楷體" pitchFamily="65" charset="-120"/>
                <a:cs typeface="Times New Roman" pitchFamily="18" charset="0"/>
              </a:rPr>
              <a:t>30%</a:t>
            </a:r>
            <a:r>
              <a:rPr lang="zh-TW" altLang="en-US" sz="1800" b="0" dirty="0"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en-US" altLang="zh-TW" sz="1800" b="0" dirty="0"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EPS</a:t>
            </a:r>
            <a:r>
              <a:rPr kumimoji="0" lang="zh-TW" altLang="en-US" sz="18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 </a:t>
            </a:r>
            <a:r>
              <a:rPr kumimoji="0" lang="en-US" altLang="zh-TW" sz="1800" b="0" dirty="0">
                <a:solidFill>
                  <a:srgbClr val="FF0000"/>
                </a:solidFill>
                <a:ea typeface="標楷體" pitchFamily="65" charset="-120"/>
              </a:rPr>
              <a:t>2.95</a:t>
            </a:r>
            <a:r>
              <a:rPr kumimoji="0" lang="zh-TW" altLang="en-US" sz="1800" b="0" dirty="0">
                <a:solidFill>
                  <a:srgbClr val="FF0000"/>
                </a:solidFill>
                <a:ea typeface="標楷體" pitchFamily="65" charset="-120"/>
              </a:rPr>
              <a:t>元</a:t>
            </a:r>
            <a:r>
              <a:rPr lang="zh-TW" altLang="en-US" sz="1800" b="0" dirty="0">
                <a:ea typeface="標楷體" pitchFamily="65" charset="-120"/>
              </a:rPr>
              <a:t>。</a:t>
            </a:r>
            <a:endParaRPr lang="en-US" altLang="zh-TW" sz="1800" b="0" dirty="0">
              <a:ea typeface="標楷體" pitchFamily="65" charset="-120"/>
            </a:endParaRPr>
          </a:p>
          <a:p>
            <a:pPr marL="633413" lvl="1" indent="-182563">
              <a:lnSpc>
                <a:spcPts val="19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en-US" altLang="zh-TW" sz="1800" b="0" dirty="0" smtClean="0">
                <a:ea typeface="標楷體" pitchFamily="65" charset="-120"/>
              </a:rPr>
              <a:t>103</a:t>
            </a:r>
            <a:r>
              <a:rPr kumimoji="0" lang="zh-TW" altLang="en-US" sz="1800" b="0" dirty="0" smtClean="0">
                <a:ea typeface="標楷體" pitchFamily="65" charset="-120"/>
              </a:rPr>
              <a:t>年</a:t>
            </a:r>
            <a:r>
              <a:rPr kumimoji="0" lang="zh-TW" altLang="en-US" sz="1800" b="0" dirty="0">
                <a:ea typeface="標楷體" pitchFamily="65" charset="-120"/>
              </a:rPr>
              <a:t>原相感測晶片成功打入數家國際品牌大廠智慧穿戴裝置之供應鏈，且</a:t>
            </a:r>
            <a:r>
              <a:rPr kumimoji="0" lang="zh-TW" altLang="en-US" sz="1800" b="0" dirty="0" smtClean="0">
                <a:ea typeface="標楷體" pitchFamily="65" charset="-120"/>
              </a:rPr>
              <a:t>在</a:t>
            </a:r>
            <a:r>
              <a:rPr kumimoji="0" lang="en-US" altLang="zh-TW" sz="1800" b="0" dirty="0" smtClean="0">
                <a:ea typeface="標楷體" pitchFamily="65" charset="-120"/>
              </a:rPr>
              <a:t>103</a:t>
            </a:r>
            <a:r>
              <a:rPr kumimoji="0" lang="zh-TW" altLang="en-US" sz="1800" b="0" dirty="0" smtClean="0">
                <a:ea typeface="標楷體" pitchFamily="65" charset="-120"/>
              </a:rPr>
              <a:t>年</a:t>
            </a:r>
            <a:r>
              <a:rPr kumimoji="0" lang="en-US" altLang="zh-TW" sz="1800" b="0" dirty="0">
                <a:ea typeface="標楷體" pitchFamily="65" charset="-120"/>
              </a:rPr>
              <a:t>Q4</a:t>
            </a:r>
            <a:r>
              <a:rPr kumimoji="0" lang="zh-TW" altLang="en-US" sz="1800" b="0" dirty="0">
                <a:ea typeface="標楷體" pitchFamily="65" charset="-120"/>
              </a:rPr>
              <a:t>開始出貨，在物聯網相關應用取得良好的發展先機</a:t>
            </a:r>
            <a:r>
              <a:rPr lang="zh-TW" altLang="en-US" sz="1800" b="0" dirty="0">
                <a:ea typeface="標楷體" pitchFamily="65" charset="-120"/>
              </a:rPr>
              <a:t>。</a:t>
            </a:r>
            <a:endParaRPr kumimoji="0" lang="en-US" altLang="zh-TW" sz="1800" b="0" dirty="0">
              <a:ea typeface="標楷體" pitchFamily="65" charset="-120"/>
            </a:endParaRPr>
          </a:p>
          <a:p>
            <a:pPr marL="449263" indent="-182563">
              <a:lnSpc>
                <a:spcPts val="1900"/>
              </a:lnSpc>
            </a:pPr>
            <a:r>
              <a:rPr kumimoji="0" lang="en-US" altLang="zh-TW" sz="1800" dirty="0">
                <a:ea typeface="標楷體" pitchFamily="65" charset="-120"/>
              </a:rPr>
              <a:t>(</a:t>
            </a:r>
            <a:r>
              <a:rPr kumimoji="0" lang="zh-TW" altLang="en-US" sz="1800" dirty="0">
                <a:ea typeface="標楷體" pitchFamily="65" charset="-120"/>
              </a:rPr>
              <a:t>五</a:t>
            </a:r>
            <a:r>
              <a:rPr kumimoji="0" lang="en-US" altLang="zh-TW" sz="1800" dirty="0">
                <a:ea typeface="標楷體" pitchFamily="65" charset="-120"/>
              </a:rPr>
              <a:t>)</a:t>
            </a:r>
            <a:r>
              <a:rPr kumimoji="0" lang="zh-TW" altLang="en-US" sz="1800" dirty="0">
                <a:ea typeface="標楷體" pitchFamily="65" charset="-120"/>
              </a:rPr>
              <a:t>其他</a:t>
            </a:r>
            <a:r>
              <a:rPr kumimoji="0" lang="zh-TW" altLang="zh-TW" sz="1800" dirty="0">
                <a:ea typeface="標楷體" pitchFamily="65" charset="-120"/>
              </a:rPr>
              <a:t>：</a:t>
            </a:r>
            <a:endParaRPr kumimoji="0" lang="en-US" altLang="zh-TW" sz="1800" dirty="0">
              <a:ea typeface="標楷體" pitchFamily="65" charset="-120"/>
            </a:endParaRPr>
          </a:p>
          <a:p>
            <a:pPr marL="633413" lvl="1" indent="-182563" algn="just">
              <a:lnSpc>
                <a:spcPts val="19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800" b="0" dirty="0">
                <a:ea typeface="標楷體" pitchFamily="65" charset="-120"/>
              </a:rPr>
              <a:t>原相公司專利全球佈局在</a:t>
            </a:r>
            <a:r>
              <a:rPr kumimoji="0" lang="en-US" altLang="zh-TW" sz="1800" b="0" dirty="0">
                <a:ea typeface="標楷體" pitchFamily="65" charset="-120"/>
              </a:rPr>
              <a:t>IC</a:t>
            </a:r>
            <a:r>
              <a:rPr kumimoji="0" lang="zh-TW" altLang="en-US" sz="1800" b="0" dirty="0">
                <a:ea typeface="標楷體" pitchFamily="65" charset="-120"/>
              </a:rPr>
              <a:t>同業中表現</a:t>
            </a:r>
            <a:r>
              <a:rPr kumimoji="0" lang="zh-TW" altLang="en-US" sz="1800" b="0" dirty="0" smtClean="0">
                <a:ea typeface="標楷體" pitchFamily="65" charset="-120"/>
              </a:rPr>
              <a:t>突出；根據</a:t>
            </a:r>
            <a:r>
              <a:rPr kumimoji="0" lang="zh-TW" altLang="zh-TW" sz="1800" b="0" dirty="0">
                <a:ea typeface="標楷體" pitchFamily="65" charset="-120"/>
              </a:rPr>
              <a:t>財團法人資訊工業策進會與美國智慧資本權威</a:t>
            </a:r>
            <a:r>
              <a:rPr kumimoji="0" lang="en-US" altLang="zh-TW" sz="1800" b="0" dirty="0">
                <a:ea typeface="標楷體" pitchFamily="65" charset="-120"/>
              </a:rPr>
              <a:t>Ocean </a:t>
            </a:r>
            <a:r>
              <a:rPr kumimoji="0" lang="en-US" altLang="zh-TW" sz="1800" b="0" dirty="0" err="1">
                <a:ea typeface="標楷體" pitchFamily="65" charset="-120"/>
              </a:rPr>
              <a:t>Tomo</a:t>
            </a:r>
            <a:r>
              <a:rPr kumimoji="0" lang="zh-TW" altLang="zh-TW" sz="1800" b="0" dirty="0">
                <a:ea typeface="標楷體" pitchFamily="65" charset="-120"/>
              </a:rPr>
              <a:t>調查</a:t>
            </a:r>
            <a:r>
              <a:rPr lang="zh-TW" altLang="en-US" sz="1800" b="0" dirty="0">
                <a:ea typeface="標楷體" pitchFamily="65" charset="-120"/>
              </a:rPr>
              <a:t>，</a:t>
            </a:r>
            <a:r>
              <a:rPr kumimoji="0" lang="zh-TW" altLang="zh-TW" sz="1800" b="0" dirty="0">
                <a:ea typeface="標楷體" pitchFamily="65" charset="-120"/>
              </a:rPr>
              <a:t>原相科技名列台灣上市櫃企業美國專利價值前</a:t>
            </a:r>
            <a:r>
              <a:rPr kumimoji="0" lang="en-US" altLang="zh-TW" sz="1800" b="0" dirty="0">
                <a:ea typeface="標楷體" pitchFamily="65" charset="-120"/>
              </a:rPr>
              <a:t>50</a:t>
            </a:r>
            <a:r>
              <a:rPr kumimoji="0" lang="zh-TW" altLang="zh-TW" sz="1800" b="0" dirty="0">
                <a:ea typeface="標楷體" pitchFamily="65" charset="-120"/>
              </a:rPr>
              <a:t>強</a:t>
            </a:r>
            <a:r>
              <a:rPr kumimoji="0" lang="zh-TW" altLang="en-US" sz="1800" b="0" dirty="0">
                <a:ea typeface="標楷體" pitchFamily="65" charset="-120"/>
              </a:rPr>
              <a:t>。</a:t>
            </a:r>
            <a:endParaRPr kumimoji="0" lang="en-US" altLang="zh-TW" sz="1800" b="0" dirty="0">
              <a:ea typeface="標楷體" pitchFamily="65" charset="-120"/>
            </a:endParaRPr>
          </a:p>
        </p:txBody>
      </p:sp>
      <p:pic>
        <p:nvPicPr>
          <p:cNvPr id="9219" name="圖片 1"/>
          <p:cNvPicPr>
            <a:picLocks noChangeAspect="1"/>
          </p:cNvPicPr>
          <p:nvPr/>
        </p:nvPicPr>
        <p:blipFill>
          <a:blip r:embed="rId3" cstate="print"/>
          <a:srcRect l="1846" r="65147"/>
          <a:stretch>
            <a:fillRect/>
          </a:stretch>
        </p:blipFill>
        <p:spPr bwMode="auto">
          <a:xfrm>
            <a:off x="6248400" y="1844675"/>
            <a:ext cx="29448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B9A87D8-2BBB-471E-AE00-D1E4AA594BF4}" type="slidenum">
              <a:rPr lang="en-US" altLang="zh-TW" sz="1400" b="0"/>
              <a:pPr algn="r"/>
              <a:t>6</a:t>
            </a:fld>
            <a:endParaRPr lang="en-US" altLang="zh-TW" sz="1400" b="0"/>
          </a:p>
        </p:txBody>
      </p:sp>
      <p:sp>
        <p:nvSpPr>
          <p:cNvPr id="9221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(4/12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A1F1D8F5-F385-4D74-A73B-FA59C28A85D6}" type="slidenum">
              <a:rPr lang="en-US" altLang="zh-TW" sz="1400" b="0">
                <a:ea typeface="+mn-ea"/>
              </a:rPr>
              <a:pPr algn="r">
                <a:defRPr/>
              </a:pPr>
              <a:t>7</a:t>
            </a:fld>
            <a:endParaRPr lang="en-US" altLang="zh-TW" sz="1400" b="0">
              <a:ea typeface="+mn-ea"/>
            </a:endParaRPr>
          </a:p>
        </p:txBody>
      </p:sp>
      <p:sp>
        <p:nvSpPr>
          <p:cNvPr id="5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9A3C03F7-6976-4641-861A-12AAE3460186}" type="slidenum">
              <a:rPr lang="en-US" altLang="zh-TW" sz="1400" b="0">
                <a:ea typeface="+mn-ea"/>
              </a:rPr>
              <a:pPr algn="r">
                <a:defRPr/>
              </a:pPr>
              <a:t>7</a:t>
            </a:fld>
            <a:endParaRPr lang="en-US" altLang="zh-TW" sz="1400" b="0">
              <a:ea typeface="+mn-ea"/>
            </a:endParaRPr>
          </a:p>
        </p:txBody>
      </p:sp>
      <p:sp>
        <p:nvSpPr>
          <p:cNvPr id="5125" name="Text Box 45"/>
          <p:cNvSpPr txBox="1">
            <a:spLocks noChangeArrowheads="1"/>
          </p:cNvSpPr>
          <p:nvPr/>
        </p:nvSpPr>
        <p:spPr bwMode="auto">
          <a:xfrm>
            <a:off x="56456" y="1082540"/>
            <a:ext cx="9649072" cy="563231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449263" indent="-449263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449263" indent="179388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just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一、企業名稱</a:t>
            </a: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振鋒</a:t>
            </a:r>
            <a:r>
              <a:rPr lang="zh-TW" altLang="en-US" sz="1700" b="0" dirty="0" smtClean="0">
                <a:latin typeface="+mn-lt"/>
                <a:ea typeface="標楷體" pitchFamily="65" charset="-120"/>
                <a:cs typeface="Times New Roman" pitchFamily="18" charset="0"/>
              </a:rPr>
              <a:t>企業股份有限公司</a:t>
            </a:r>
            <a:endParaRPr lang="en-US" altLang="zh-TW" sz="1700" b="0" dirty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 marL="2039938" indent="-2039938" algn="just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二</a:t>
            </a:r>
            <a:r>
              <a:rPr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、主要產品</a:t>
            </a:r>
            <a:r>
              <a:rPr lang="en-US" altLang="zh-TW" sz="1700" dirty="0">
                <a:latin typeface="+mn-lt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服務</a:t>
            </a: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：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合金鋼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80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級吊重鍊條與配件、高張力鋼索配件、個人工作安全帶配件、金屬掛勾、鏈條、及其手拉器、安全綑緊器，是全球專業製造工業起重用安全吊鉤廠</a:t>
            </a:r>
            <a:endParaRPr kumimoji="0" lang="en-US" altLang="zh-TW" sz="1700" b="0" dirty="0" smtClean="0">
              <a:latin typeface="+mn-lt"/>
              <a:ea typeface="標楷體" pitchFamily="65" charset="-120"/>
            </a:endParaRPr>
          </a:p>
          <a:p>
            <a:pPr algn="just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700" b="0" dirty="0" smtClean="0">
                <a:solidFill>
                  <a:srgbClr val="00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700" b="0" dirty="0" smtClean="0">
                <a:solidFill>
                  <a:srgbClr val="00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18.6</a:t>
            </a:r>
            <a:r>
              <a:rPr lang="zh-TW" altLang="en-US" sz="1700" b="0" dirty="0" smtClean="0">
                <a:solidFill>
                  <a:srgbClr val="00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億</a:t>
            </a:r>
            <a:r>
              <a:rPr lang="zh-TW" altLang="en-US" sz="1700" b="0" dirty="0" smtClean="0">
                <a:latin typeface="+mn-lt"/>
                <a:ea typeface="標楷體" pitchFamily="65" charset="-120"/>
                <a:cs typeface="Times New Roman" pitchFamily="18" charset="0"/>
              </a:rPr>
              <a:t>元</a:t>
            </a:r>
            <a:endParaRPr lang="en-US" altLang="zh-TW" sz="1700" b="0" dirty="0" smtClean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四</a:t>
            </a:r>
            <a:r>
              <a:rPr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、員工人數</a:t>
            </a: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1700" b="0" dirty="0" smtClean="0">
                <a:latin typeface="+mn-lt"/>
                <a:ea typeface="標楷體" pitchFamily="65" charset="-120"/>
                <a:cs typeface="Times New Roman" pitchFamily="18" charset="0"/>
              </a:rPr>
              <a:t>290</a:t>
            </a:r>
            <a:r>
              <a:rPr lang="zh-TW" altLang="en-US" sz="1700" b="0" dirty="0" smtClean="0">
                <a:solidFill>
                  <a:srgbClr val="000000"/>
                </a:solidFill>
                <a:latin typeface="+mn-lt"/>
                <a:ea typeface="標楷體" pitchFamily="65" charset="-120"/>
                <a:cs typeface="Times New Roman" pitchFamily="18" charset="0"/>
              </a:rPr>
              <a:t>人</a:t>
            </a:r>
            <a:endParaRPr lang="en-US" altLang="zh-TW" sz="1700" b="0" dirty="0">
              <a:solidFill>
                <a:srgbClr val="000000"/>
              </a:solidFill>
              <a:latin typeface="+mn-lt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ts val="1800"/>
              </a:lnSpc>
              <a:spcBef>
                <a:spcPts val="0"/>
              </a:spcBef>
              <a:defRPr/>
            </a:pPr>
            <a:r>
              <a:rPr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五</a:t>
            </a:r>
            <a:r>
              <a:rPr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700" dirty="0" smtClean="0">
                <a:latin typeface="+mn-lt"/>
                <a:ea typeface="標楷體" pitchFamily="65" charset="-120"/>
                <a:cs typeface="新細明體" pitchFamily="18" charset="-120"/>
              </a:rPr>
              <a:t>理由</a:t>
            </a:r>
            <a:r>
              <a:rPr kumimoji="0" lang="zh-TW" altLang="en-US" sz="1700" dirty="0">
                <a:latin typeface="+mn-lt"/>
                <a:ea typeface="標楷體" pitchFamily="65" charset="-120"/>
                <a:cs typeface="新細明體" pitchFamily="18" charset="-120"/>
              </a:rPr>
              <a:t>：</a:t>
            </a:r>
            <a:endParaRPr kumimoji="0" lang="en-US" altLang="zh-TW" sz="1700" dirty="0">
              <a:latin typeface="+mn-lt"/>
              <a:ea typeface="標楷體" pitchFamily="65" charset="-120"/>
              <a:cs typeface="新細明體" pitchFamily="18" charset="-120"/>
            </a:endParaRPr>
          </a:p>
          <a:p>
            <a:pPr indent="-182563" algn="just">
              <a:lnSpc>
                <a:spcPts val="1800"/>
              </a:lnSpc>
              <a:spcBef>
                <a:spcPts val="0"/>
              </a:spcBef>
              <a:defRPr/>
            </a:pPr>
            <a:r>
              <a:rPr kumimoji="0" lang="en-US" altLang="zh-TW" sz="1700" dirty="0">
                <a:latin typeface="+mn-lt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700" dirty="0">
                <a:latin typeface="+mn-lt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700" dirty="0">
                <a:latin typeface="+mn-lt"/>
                <a:ea typeface="標楷體" pitchFamily="65" charset="-120"/>
                <a:cs typeface="Times New Roman" pitchFamily="18" charset="0"/>
              </a:rPr>
              <a:t>關鍵</a:t>
            </a:r>
            <a:r>
              <a:rPr kumimoji="0" lang="zh-TW" altLang="en-US" sz="1700" dirty="0" smtClean="0">
                <a:latin typeface="+mn-lt"/>
                <a:ea typeface="標楷體" pitchFamily="65" charset="-120"/>
                <a:cs typeface="Times New Roman" pitchFamily="18" charset="0"/>
              </a:rPr>
              <a:t>技術或服務模式：</a:t>
            </a:r>
            <a:endParaRPr kumimoji="0" lang="en-US" altLang="zh-TW" sz="1700" dirty="0">
              <a:latin typeface="+mn-lt"/>
              <a:ea typeface="標楷體" pitchFamily="65" charset="-120"/>
              <a:cs typeface="Times New Roman" pitchFamily="18" charset="0"/>
            </a:endParaRPr>
          </a:p>
          <a:p>
            <a:pPr marL="534988" lvl="1" indent="-84138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latin typeface="+mn-lt"/>
                <a:ea typeface="標楷體" pitchFamily="65" charset="-120"/>
              </a:rPr>
              <a:t>朝向更高品級的產品移動，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</a:rPr>
              <a:t>合金鋼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關鍵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技術從</a:t>
            </a:r>
            <a:r>
              <a:rPr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80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級跨入</a:t>
            </a:r>
            <a:r>
              <a:rPr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100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級</a:t>
            </a:r>
            <a:r>
              <a:rPr lang="en-US" altLang="zh-TW" sz="1700" b="0" dirty="0" smtClean="0">
                <a:latin typeface="+mn-lt"/>
                <a:ea typeface="標楷體" pitchFamily="65" charset="-120"/>
              </a:rPr>
              <a:t>(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抗拉強度提高、耐低溫</a:t>
            </a:r>
            <a:r>
              <a:rPr lang="en-US" altLang="zh-TW" sz="1700" b="0" dirty="0" smtClean="0">
                <a:latin typeface="+mn-lt"/>
                <a:ea typeface="標楷體" pitchFamily="65" charset="-120"/>
              </a:rPr>
              <a:t>)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依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照不同產業、不同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客戶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對於產品屬性的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要求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，不斷運用不同的關鍵材料及屬性參數的調整研發創新成效，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提供多樣化的產品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+mn-lt"/>
              <a:ea typeface="標楷體" pitchFamily="65" charset="-120"/>
            </a:endParaRPr>
          </a:p>
          <a:p>
            <a:pPr lvl="1" indent="-182563" algn="just">
              <a:lnSpc>
                <a:spcPts val="18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kumimoji="0" lang="en-US" altLang="zh-TW" sz="1700" dirty="0" smtClean="0">
                <a:latin typeface="+mn-lt"/>
                <a:ea typeface="標楷體" pitchFamily="65" charset="-120"/>
              </a:rPr>
              <a:t>(</a:t>
            </a:r>
            <a:r>
              <a:rPr kumimoji="0" lang="zh-TW" altLang="en-US" sz="1700" dirty="0" smtClean="0">
                <a:latin typeface="+mn-lt"/>
                <a:ea typeface="標楷體" pitchFamily="65" charset="-120"/>
              </a:rPr>
              <a:t>二</a:t>
            </a:r>
            <a:r>
              <a:rPr kumimoji="0" lang="en-US" altLang="zh-TW" sz="1700" dirty="0" smtClean="0">
                <a:latin typeface="+mn-lt"/>
                <a:ea typeface="標楷體" pitchFamily="65" charset="-120"/>
              </a:rPr>
              <a:t>)</a:t>
            </a:r>
            <a:r>
              <a:rPr kumimoji="0" lang="zh-TW" altLang="en-US" sz="1700" dirty="0" smtClean="0">
                <a:latin typeface="+mn-lt"/>
                <a:ea typeface="標楷體" pitchFamily="65" charset="-120"/>
              </a:rPr>
              <a:t>市場定位</a:t>
            </a:r>
            <a:r>
              <a:rPr lang="zh-TW" altLang="zh-TW" sz="1700" dirty="0" smtClean="0">
                <a:latin typeface="+mn-lt"/>
                <a:ea typeface="標楷體" pitchFamily="65" charset="-120"/>
              </a:rPr>
              <a:t>：</a:t>
            </a:r>
            <a:endParaRPr lang="en-US" altLang="zh-TW" sz="1700" dirty="0" smtClean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latin typeface="+mn-lt"/>
                <a:ea typeface="標楷體" pitchFamily="65" charset="-120"/>
              </a:rPr>
              <a:t>市場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定位在少量多樣的利基市場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，並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專注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在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工業用起重鉤具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的生產，其它非核心的鍊條則採取外購的方式。</a:t>
            </a:r>
            <a:endParaRPr lang="en-US" altLang="zh-TW" sz="1700" b="0" dirty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zh-TW" altLang="en-US" sz="1700" b="0" dirty="0" smtClean="0">
                <a:latin typeface="+mn-lt"/>
                <a:ea typeface="標楷體" pitchFamily="65" charset="-120"/>
              </a:rPr>
              <a:t>關鍵技術的開發，領先國內同業，從</a:t>
            </a:r>
            <a:r>
              <a:rPr lang="en-US" altLang="zh-TW" sz="1700" b="0" dirty="0" smtClean="0">
                <a:latin typeface="+mn-lt"/>
                <a:ea typeface="標楷體" pitchFamily="65" charset="-120"/>
              </a:rPr>
              <a:t>80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級起重吊具產品正式跨入</a:t>
            </a:r>
            <a:r>
              <a:rPr lang="en-US" altLang="zh-TW" sz="1700" b="0" dirty="0" smtClean="0">
                <a:latin typeface="+mn-lt"/>
                <a:ea typeface="標楷體" pitchFamily="65" charset="-120"/>
              </a:rPr>
              <a:t>100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級起重吊具產品。</a:t>
            </a:r>
            <a:endParaRPr lang="en-US" altLang="zh-TW" sz="1700" b="0" strike="dblStrike" dirty="0" smtClean="0">
              <a:latin typeface="+mn-lt"/>
              <a:ea typeface="標楷體" pitchFamily="65" charset="-120"/>
            </a:endParaRPr>
          </a:p>
          <a:p>
            <a:pPr indent="-182563" algn="just">
              <a:lnSpc>
                <a:spcPts val="1800"/>
              </a:lnSpc>
              <a:spcBef>
                <a:spcPts val="0"/>
              </a:spcBef>
              <a:defRPr/>
            </a:pPr>
            <a:r>
              <a:rPr kumimoji="0" lang="en-US" altLang="zh-TW" sz="1700" dirty="0" smtClean="0">
                <a:latin typeface="+mn-lt"/>
                <a:ea typeface="標楷體" pitchFamily="65" charset="-120"/>
              </a:rPr>
              <a:t>(</a:t>
            </a:r>
            <a:r>
              <a:rPr kumimoji="0" lang="zh-TW" altLang="en-US" sz="1700" dirty="0">
                <a:latin typeface="+mn-lt"/>
                <a:ea typeface="標楷體" pitchFamily="65" charset="-120"/>
              </a:rPr>
              <a:t>三</a:t>
            </a:r>
            <a:r>
              <a:rPr kumimoji="0" lang="en-US" altLang="zh-TW" sz="1700" dirty="0">
                <a:latin typeface="+mn-lt"/>
                <a:ea typeface="標楷體" pitchFamily="65" charset="-120"/>
              </a:rPr>
              <a:t>)</a:t>
            </a:r>
            <a:r>
              <a:rPr kumimoji="0" lang="zh-TW" altLang="en-US" sz="1700" dirty="0" smtClean="0">
                <a:latin typeface="+mn-lt"/>
                <a:ea typeface="標楷體" pitchFamily="65" charset="-120"/>
              </a:rPr>
              <a:t>品牌</a:t>
            </a:r>
            <a:r>
              <a:rPr kumimoji="0" lang="zh-TW" altLang="en-US" sz="1700" dirty="0" smtClean="0">
                <a:latin typeface="+mn-lt"/>
                <a:ea typeface="標楷體" pitchFamily="65" charset="-120"/>
                <a:cs typeface="Times New Roman" panose="02020603050405020304" pitchFamily="18" charset="0"/>
              </a:rPr>
              <a:t>通路</a:t>
            </a:r>
            <a:r>
              <a:rPr kumimoji="0" lang="zh-TW" altLang="en-US" sz="1700" dirty="0" smtClean="0">
                <a:latin typeface="+mn-lt"/>
                <a:ea typeface="標楷體" pitchFamily="65" charset="-120"/>
              </a:rPr>
              <a:t>發展</a:t>
            </a:r>
            <a:r>
              <a:rPr kumimoji="0" lang="zh-TW" altLang="en-US" sz="1700" dirty="0">
                <a:latin typeface="+mn-lt"/>
                <a:ea typeface="標楷體" pitchFamily="65" charset="-120"/>
              </a:rPr>
              <a:t>：</a:t>
            </a:r>
            <a:endParaRPr kumimoji="0" lang="en-US" altLang="zh-TW" sz="1700" dirty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en-US" altLang="zh-TW" sz="1700" b="0" dirty="0" smtClean="0">
                <a:latin typeface="+mn-lt"/>
                <a:ea typeface="標楷體" pitchFamily="65" charset="-120"/>
              </a:rPr>
              <a:t>1991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年委請英國品牌設計公司，為振鋒設計出「</a:t>
            </a:r>
            <a:r>
              <a:rPr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YOKE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」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品牌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與</a:t>
            </a:r>
            <a:r>
              <a:rPr lang="en-US" altLang="zh-TW" sz="1700" b="0" dirty="0" smtClean="0">
                <a:latin typeface="+mn-lt"/>
                <a:ea typeface="標楷體" pitchFamily="65" charset="-120"/>
              </a:rPr>
              <a:t>logo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做為產品出貨的標記，在全球市場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與國外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一線</a:t>
            </a:r>
            <a:r>
              <a:rPr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品牌大廠競爭</a:t>
            </a:r>
            <a:r>
              <a:rPr lang="zh-TW" altLang="en-US" sz="1700" b="0" dirty="0" smtClean="0">
                <a:latin typeface="+mn-lt"/>
                <a:ea typeface="標楷體" pitchFamily="65" charset="-120"/>
              </a:rPr>
              <a:t>。</a:t>
            </a:r>
            <a:endParaRPr lang="en-US" altLang="zh-TW" sz="1700" b="0" dirty="0" smtClean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YOKE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自有品牌的發展成效，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國際大廠</a:t>
            </a:r>
            <a:r>
              <a:rPr kumimoji="0"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Crosby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更於每年的年報中將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YOKE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列為主要競爭對手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，可見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YOKE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在鉤具市場中已占有相當的地位。</a:t>
            </a:r>
            <a:endParaRPr kumimoji="0" lang="en-US" altLang="zh-TW" sz="1700" b="0" dirty="0" smtClean="0">
              <a:latin typeface="+mn-lt"/>
              <a:ea typeface="標楷體" pitchFamily="65" charset="-120"/>
            </a:endParaRPr>
          </a:p>
          <a:p>
            <a:pPr lvl="1" indent="-182563" algn="just" defTabSz="900113">
              <a:lnSpc>
                <a:spcPts val="1800"/>
              </a:lnSpc>
              <a:spcBef>
                <a:spcPts val="0"/>
              </a:spcBef>
              <a:buClr>
                <a:srgbClr val="000000"/>
              </a:buClr>
              <a:defRPr/>
            </a:pPr>
            <a:r>
              <a:rPr lang="en-US" altLang="zh-TW" sz="1700" dirty="0" smtClean="0">
                <a:latin typeface="+mn-lt"/>
                <a:ea typeface="標楷體" pitchFamily="65" charset="-120"/>
              </a:rPr>
              <a:t>(</a:t>
            </a:r>
            <a:r>
              <a:rPr lang="zh-TW" altLang="en-US" sz="1700" dirty="0" smtClean="0">
                <a:latin typeface="+mn-lt"/>
                <a:ea typeface="標楷體" pitchFamily="65" charset="-120"/>
              </a:rPr>
              <a:t>四</a:t>
            </a:r>
            <a:r>
              <a:rPr lang="en-US" altLang="zh-TW" sz="1700" dirty="0" smtClean="0">
                <a:latin typeface="+mn-lt"/>
                <a:ea typeface="標楷體" pitchFamily="65" charset="-120"/>
              </a:rPr>
              <a:t>)</a:t>
            </a:r>
            <a:r>
              <a:rPr lang="zh-TW" altLang="en-US" sz="1700" dirty="0" smtClean="0">
                <a:latin typeface="+mn-lt"/>
                <a:ea typeface="標楷體" pitchFamily="65" charset="-120"/>
              </a:rPr>
              <a:t>經營績效</a:t>
            </a:r>
            <a:r>
              <a:rPr lang="zh-TW" altLang="zh-TW" sz="1700" dirty="0" smtClean="0">
                <a:latin typeface="+mn-lt"/>
                <a:ea typeface="標楷體" pitchFamily="65" charset="-120"/>
              </a:rPr>
              <a:t>：</a:t>
            </a:r>
            <a:endParaRPr lang="en-US" altLang="zh-TW" sz="1700" dirty="0" smtClean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102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年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營收</a:t>
            </a:r>
            <a:r>
              <a:rPr kumimoji="0"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18.6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億元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，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103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年上看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23.4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億元。整體</a:t>
            </a:r>
            <a:r>
              <a:rPr kumimoji="0" lang="zh-TW" altLang="en-US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毛利率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維持在</a:t>
            </a:r>
            <a:r>
              <a:rPr kumimoji="0" lang="en-US" altLang="zh-TW" sz="1700" b="0" dirty="0" smtClean="0">
                <a:solidFill>
                  <a:srgbClr val="FF0000"/>
                </a:solidFill>
                <a:latin typeface="+mn-lt"/>
                <a:ea typeface="標楷體" pitchFamily="65" charset="-120"/>
              </a:rPr>
              <a:t>30%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左右，營業利益率連續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4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年維持在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14%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以上。</a:t>
            </a:r>
            <a:endParaRPr kumimoji="0" lang="en-US" altLang="zh-TW" sz="1700" b="0" dirty="0" smtClean="0">
              <a:latin typeface="+mn-lt"/>
              <a:ea typeface="標楷體" pitchFamily="65" charset="-120"/>
            </a:endParaRPr>
          </a:p>
          <a:p>
            <a:pPr marL="633413" lvl="1" indent="-182563" algn="just">
              <a:lnSpc>
                <a:spcPts val="18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在工業用起重吊具，除了維持原先的佈局外，也開始橫向往汽車模具、離岸作業如海工、海油市場發展營業額將以每年約</a:t>
            </a:r>
            <a:r>
              <a:rPr kumimoji="0" lang="en-US" altLang="zh-TW" sz="1700" b="0" dirty="0" smtClean="0">
                <a:latin typeface="+mn-lt"/>
                <a:ea typeface="標楷體" pitchFamily="65" charset="-120"/>
              </a:rPr>
              <a:t>30%</a:t>
            </a:r>
            <a:r>
              <a:rPr kumimoji="0" lang="zh-TW" altLang="en-US" sz="1700" b="0" dirty="0" smtClean="0">
                <a:latin typeface="+mn-lt"/>
                <a:ea typeface="標楷體" pitchFamily="65" charset="-120"/>
              </a:rPr>
              <a:t>的速度成長。</a:t>
            </a:r>
            <a:endParaRPr kumimoji="0" lang="en-US" altLang="zh-TW" sz="1700" b="0" dirty="0">
              <a:latin typeface="+mn-lt"/>
              <a:ea typeface="標楷體" pitchFamily="65" charset="-120"/>
            </a:endParaRPr>
          </a:p>
        </p:txBody>
      </p:sp>
      <p:pic>
        <p:nvPicPr>
          <p:cNvPr id="6149" name="圖片 6" descr="目錄 023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663" y="1922463"/>
            <a:ext cx="2428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(5/12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24D4E8F-0547-4C5A-A8B8-B81F2F2308B0}" type="slidenum">
              <a:rPr lang="en-US" altLang="zh-TW" sz="1400" b="0"/>
              <a:pPr algn="r"/>
              <a:t>8</a:t>
            </a:fld>
            <a:endParaRPr lang="en-US" altLang="zh-TW" sz="1400" b="0"/>
          </a:p>
        </p:txBody>
      </p:sp>
      <p:sp>
        <p:nvSpPr>
          <p:cNvPr id="5123" name="投影片編號版面配置區 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F1A94F5-36F8-4C3E-8B58-C9A339B1BED2}" type="slidenum">
              <a:rPr lang="en-US" altLang="zh-TW" sz="1400" b="0"/>
              <a:pPr algn="r"/>
              <a:t>8</a:t>
            </a:fld>
            <a:endParaRPr lang="en-US" altLang="zh-TW" sz="1400" b="0"/>
          </a:p>
        </p:txBody>
      </p:sp>
      <p:sp>
        <p:nvSpPr>
          <p:cNvPr id="5124" name="Text Box 45"/>
          <p:cNvSpPr txBox="1">
            <a:spLocks noChangeArrowheads="1"/>
          </p:cNvSpPr>
          <p:nvPr/>
        </p:nvSpPr>
        <p:spPr bwMode="auto">
          <a:xfrm>
            <a:off x="57150" y="1119188"/>
            <a:ext cx="9661525" cy="547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449263">
              <a:lnSpc>
                <a:spcPts val="20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一、企業名稱：</a:t>
            </a:r>
            <a:r>
              <a:rPr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桂盟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企業股份有限公司</a:t>
            </a:r>
          </a:p>
          <a:p>
            <a:pPr marL="449263" indent="-449263">
              <a:lnSpc>
                <a:spcPts val="20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二、主要產品</a:t>
            </a:r>
            <a:r>
              <a:rPr lang="en-US" altLang="zh-TW" sz="1700" dirty="0"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服務：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自行車鏈條、機車鏈條、汽車鏈條、工業鏈條、車庫門開門機及部件等</a:t>
            </a:r>
            <a:endParaRPr lang="en-US" altLang="zh-TW" sz="1700" b="0" dirty="0">
              <a:ea typeface="標楷體" pitchFamily="65" charset="-120"/>
              <a:cs typeface="Times New Roman" pitchFamily="18" charset="0"/>
            </a:endParaRPr>
          </a:p>
          <a:p>
            <a:pPr marL="449263" indent="-449263">
              <a:lnSpc>
                <a:spcPts val="20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三、近</a:t>
            </a:r>
            <a:r>
              <a:rPr lang="en-US" altLang="zh-TW" sz="1700" dirty="0"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年營業額：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10.15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億元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台灣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新台幣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23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億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元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700" b="0" dirty="0">
                <a:ea typeface="標楷體" pitchFamily="65" charset="-120"/>
                <a:cs typeface="Times New Roman" pitchFamily="18" charset="0"/>
              </a:rPr>
              <a:t>全球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49263" indent="-449263">
              <a:lnSpc>
                <a:spcPts val="20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四、員工人數： </a:t>
            </a:r>
            <a:r>
              <a:rPr lang="en-US" altLang="zh-TW" sz="1700" b="0" dirty="0">
                <a:ea typeface="標楷體" pitchFamily="65" charset="-120"/>
                <a:cs typeface="Times New Roman" pitchFamily="18" charset="0"/>
              </a:rPr>
              <a:t>208 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人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台灣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880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人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全球</a:t>
            </a:r>
            <a:r>
              <a:rPr lang="en-US" altLang="zh-TW" sz="1700" b="0" dirty="0">
                <a:solidFill>
                  <a:srgbClr val="000000"/>
                </a:solidFill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49263" indent="-449263">
              <a:lnSpc>
                <a:spcPts val="2000"/>
              </a:lnSpc>
            </a:pPr>
            <a:r>
              <a:rPr lang="zh-TW" altLang="en-US" sz="1700" dirty="0">
                <a:ea typeface="標楷體" pitchFamily="65" charset="-120"/>
                <a:cs typeface="Times New Roman" pitchFamily="18" charset="0"/>
              </a:rPr>
              <a:t>五</a:t>
            </a:r>
            <a:r>
              <a:rPr lang="zh-TW" altLang="en-US" sz="1700" dirty="0" smtClean="0"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zh-TW" altLang="en-US" sz="1700" dirty="0" smtClean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700" dirty="0" smtClean="0">
                <a:ea typeface="標楷體" pitchFamily="65" charset="-120"/>
                <a:cs typeface="新細明體" charset="-120"/>
              </a:rPr>
              <a:t>理由</a:t>
            </a:r>
            <a:r>
              <a:rPr kumimoji="0" lang="zh-TW" altLang="en-US" sz="1700" dirty="0">
                <a:ea typeface="標楷體" pitchFamily="65" charset="-120"/>
                <a:cs typeface="新細明體" charset="-120"/>
              </a:rPr>
              <a:t>：</a:t>
            </a:r>
            <a:endParaRPr kumimoji="0" lang="en-US" altLang="zh-TW" sz="1700" dirty="0">
              <a:ea typeface="標楷體" pitchFamily="65" charset="-120"/>
              <a:cs typeface="新細明體" charset="-12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7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一</a:t>
            </a:r>
            <a:r>
              <a:rPr kumimoji="0" lang="en-US" altLang="zh-TW" sz="1700" dirty="0"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關鍵技術或服務模式：</a:t>
            </a:r>
            <a:endParaRPr kumimoji="0" lang="en-US" altLang="zh-TW" sz="170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掌握產品設計、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生產與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製程開發之關鍵技術，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產品較日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歐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產品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減重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5~10%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壽命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為一般市面上產品的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2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倍以上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，具相當技術優勢。</a:t>
            </a:r>
            <a:endParaRPr kumimoji="0" lang="en-US" altLang="zh-TW" sz="1700" b="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鏈條具獨特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鏈片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設計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變速性能優異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，與</a:t>
            </a:r>
            <a:r>
              <a:rPr kumimoji="0" lang="en-US" altLang="zh-TW" sz="1700" b="0" dirty="0">
                <a:ea typeface="標楷體" pitchFamily="65" charset="-120"/>
                <a:cs typeface="Times New Roman" pitchFamily="18" charset="0"/>
              </a:rPr>
              <a:t>Shimano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1700" b="0" dirty="0" err="1">
                <a:ea typeface="標楷體" pitchFamily="65" charset="-120"/>
                <a:cs typeface="Times New Roman" pitchFamily="18" charset="0"/>
              </a:rPr>
              <a:t>Campagnolo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1700" b="0" dirty="0">
                <a:ea typeface="標楷體" pitchFamily="65" charset="-120"/>
                <a:cs typeface="Times New Roman" pitchFamily="18" charset="0"/>
              </a:rPr>
              <a:t>SRAM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等國際知名廠商的變速配套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搭配，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系統相容度業界最佳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700" b="0" dirty="0"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700" dirty="0"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二</a:t>
            </a:r>
            <a:r>
              <a:rPr kumimoji="0" lang="en-US" altLang="zh-TW" sz="1700" dirty="0"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700" dirty="0">
                <a:ea typeface="標楷體" pitchFamily="65" charset="-120"/>
                <a:cs typeface="Times New Roman" pitchFamily="18" charset="0"/>
              </a:rPr>
              <a:t>市場定位</a:t>
            </a:r>
            <a:r>
              <a:rPr lang="zh-TW" altLang="zh-TW" sz="1700" dirty="0"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70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專注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於自行車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鏈條製造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和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功、性能</a:t>
            </a:r>
            <a:r>
              <a:rPr kumimoji="0" lang="zh-TW" altLang="en-US" sz="1700" b="0" dirty="0">
                <a:ea typeface="標楷體" pitchFamily="65" charset="-120"/>
                <a:cs typeface="Times New Roman" pitchFamily="18" charset="0"/>
              </a:rPr>
              <a:t>設計與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提升，為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全球高階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自行車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  <a:cs typeface="Times New Roman" pitchFamily="18" charset="0"/>
              </a:rPr>
              <a:t>鏈條市占率第一</a:t>
            </a:r>
            <a:r>
              <a:rPr kumimoji="0" lang="zh-TW" altLang="en-US" sz="1700" b="0" dirty="0" smtClean="0">
                <a:ea typeface="標楷體" pitchFamily="65" charset="-120"/>
                <a:cs typeface="Times New Roman" pitchFamily="18" charset="0"/>
              </a:rPr>
              <a:t>的廠商。</a:t>
            </a:r>
            <a:endParaRPr kumimoji="0" lang="zh-TW" altLang="en-US" sz="1700" b="0" dirty="0">
              <a:ea typeface="標楷體" pitchFamily="65" charset="-120"/>
              <a:cs typeface="Times New Roman" pitchFamily="18" charset="0"/>
            </a:endParaRPr>
          </a:p>
          <a:p>
            <a:pPr marL="633413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>
                <a:ea typeface="標楷體" pitchFamily="65" charset="-120"/>
              </a:rPr>
              <a:t>為世界知名自行車零件</a:t>
            </a:r>
            <a:r>
              <a:rPr kumimoji="0" lang="zh-TW" altLang="en-US" sz="1700" b="0" dirty="0" smtClean="0">
                <a:ea typeface="標楷體" pitchFamily="65" charset="-120"/>
              </a:rPr>
              <a:t>品牌</a:t>
            </a:r>
            <a:r>
              <a:rPr kumimoji="0" lang="en-US" altLang="zh-TW" sz="1700" b="0" dirty="0" smtClean="0">
                <a:solidFill>
                  <a:srgbClr val="FF0000"/>
                </a:solidFill>
                <a:ea typeface="標楷體" pitchFamily="65" charset="-120"/>
              </a:rPr>
              <a:t>Shimano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</a:rPr>
              <a:t>唯一海外</a:t>
            </a:r>
            <a:r>
              <a:rPr kumimoji="0" lang="zh-TW" altLang="en-US" sz="1700" b="0" dirty="0">
                <a:ea typeface="標楷體" pitchFamily="65" charset="-120"/>
              </a:rPr>
              <a:t>鏈條</a:t>
            </a:r>
            <a:r>
              <a:rPr kumimoji="0" lang="en-US" altLang="zh-TW" sz="1700" b="0" dirty="0">
                <a:ea typeface="標楷體" pitchFamily="65" charset="-120"/>
              </a:rPr>
              <a:t>OEM/ODM</a:t>
            </a:r>
            <a:r>
              <a:rPr kumimoji="0" lang="zh-TW" altLang="en-US" sz="1700" b="0" dirty="0">
                <a:ea typeface="標楷體" pitchFamily="65" charset="-120"/>
              </a:rPr>
              <a:t>廠和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授權生產</a:t>
            </a:r>
            <a:r>
              <a:rPr kumimoji="0" lang="zh-TW" altLang="en-US" sz="1700" b="0" dirty="0">
                <a:ea typeface="標楷體" pitchFamily="65" charset="-120"/>
              </a:rPr>
              <a:t>鏈條之亞洲經銷。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449263" indent="-182563">
              <a:lnSpc>
                <a:spcPts val="2000"/>
              </a:lnSpc>
            </a:pPr>
            <a:r>
              <a:rPr kumimoji="0" lang="en-US" altLang="zh-TW" sz="1700" dirty="0">
                <a:ea typeface="標楷體" pitchFamily="65" charset="-120"/>
              </a:rPr>
              <a:t>(</a:t>
            </a:r>
            <a:r>
              <a:rPr kumimoji="0" lang="zh-TW" altLang="en-US" sz="1700" dirty="0">
                <a:ea typeface="標楷體" pitchFamily="65" charset="-120"/>
              </a:rPr>
              <a:t>三</a:t>
            </a:r>
            <a:r>
              <a:rPr kumimoji="0" lang="en-US" altLang="zh-TW" sz="1700" dirty="0">
                <a:ea typeface="標楷體" pitchFamily="65" charset="-120"/>
              </a:rPr>
              <a:t>)</a:t>
            </a:r>
            <a:r>
              <a:rPr kumimoji="0" lang="zh-TW" altLang="en-US" sz="1700" dirty="0">
                <a:ea typeface="標楷體" pitchFamily="65" charset="-120"/>
              </a:rPr>
              <a:t>品牌通路發展</a:t>
            </a:r>
            <a:r>
              <a:rPr kumimoji="0" lang="zh-TW" altLang="en-US" sz="1700" dirty="0" smtClean="0">
                <a:ea typeface="標楷體" pitchFamily="65" charset="-120"/>
              </a:rPr>
              <a:t>：</a:t>
            </a:r>
            <a:endParaRPr kumimoji="0" lang="en-US" altLang="zh-TW" sz="1700" dirty="0">
              <a:ea typeface="標楷體" pitchFamily="65" charset="-120"/>
            </a:endParaRPr>
          </a:p>
          <a:p>
            <a:pPr marL="633413" lvl="1" indent="-182563">
              <a:lnSpc>
                <a:spcPts val="20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ea typeface="標楷體" pitchFamily="65" charset="-120"/>
              </a:rPr>
              <a:t>最高階競賽專用鏈條獲國際知名專業車手指定</a:t>
            </a:r>
            <a:r>
              <a:rPr kumimoji="0" lang="zh-TW" altLang="en-US" sz="1700" b="0" dirty="0" smtClean="0">
                <a:ea typeface="標楷體" pitchFamily="65" charset="-120"/>
              </a:rPr>
              <a:t>使用，</a:t>
            </a:r>
            <a:r>
              <a:rPr kumimoji="0" lang="zh-TW" altLang="en-US" sz="1700" b="0" dirty="0" smtClean="0">
                <a:solidFill>
                  <a:srgbClr val="FF0000"/>
                </a:solidFill>
                <a:ea typeface="標楷體" pitchFamily="65" charset="-120"/>
              </a:rPr>
              <a:t>顧客回購率達</a:t>
            </a:r>
            <a:r>
              <a:rPr kumimoji="0" lang="en-US" altLang="zh-TW" sz="1700" b="0" dirty="0" smtClean="0">
                <a:solidFill>
                  <a:srgbClr val="FF0000"/>
                </a:solidFill>
                <a:ea typeface="標楷體" pitchFamily="65" charset="-120"/>
              </a:rPr>
              <a:t>100%</a:t>
            </a:r>
            <a:r>
              <a:rPr kumimoji="0" lang="zh-TW" altLang="en-US" sz="1700" b="0" dirty="0" smtClean="0">
                <a:ea typeface="標楷體" pitchFamily="65" charset="-120"/>
              </a:rPr>
              <a:t>，產品在</a:t>
            </a:r>
            <a:r>
              <a:rPr kumimoji="0" lang="zh-TW" altLang="en-US" sz="1700" b="0" dirty="0">
                <a:ea typeface="標楷體" pitchFamily="65" charset="-120"/>
              </a:rPr>
              <a:t>連續</a:t>
            </a:r>
            <a:r>
              <a:rPr kumimoji="0" lang="en-US" altLang="zh-TW" sz="1700" b="0" dirty="0">
                <a:ea typeface="標楷體" pitchFamily="65" charset="-120"/>
              </a:rPr>
              <a:t>2</a:t>
            </a:r>
            <a:r>
              <a:rPr kumimoji="0" lang="zh-TW" altLang="en-US" sz="1700" b="0" dirty="0">
                <a:ea typeface="標楷體" pitchFamily="65" charset="-120"/>
              </a:rPr>
              <a:t>屆奧運獲得</a:t>
            </a:r>
            <a:r>
              <a:rPr kumimoji="0" lang="en-US" altLang="zh-TW" sz="1700" b="0" dirty="0">
                <a:ea typeface="標楷體" pitchFamily="65" charset="-120"/>
              </a:rPr>
              <a:t>4</a:t>
            </a:r>
            <a:r>
              <a:rPr kumimoji="0" lang="zh-TW" altLang="en-US" sz="1700" b="0" dirty="0">
                <a:ea typeface="標楷體" pitchFamily="65" charset="-120"/>
              </a:rPr>
              <a:t>金</a:t>
            </a:r>
            <a:r>
              <a:rPr kumimoji="0" lang="en-US" altLang="zh-TW" sz="1700" b="0" dirty="0">
                <a:ea typeface="標楷體" pitchFamily="65" charset="-120"/>
              </a:rPr>
              <a:t>3</a:t>
            </a:r>
            <a:r>
              <a:rPr kumimoji="0" lang="zh-TW" altLang="en-US" sz="1700" b="0" dirty="0">
                <a:ea typeface="標楷體" pitchFamily="65" charset="-120"/>
              </a:rPr>
              <a:t>銀、世界公路三大賽獲環西班牙總冠軍、環法登山冠軍以及多次國家冠軍</a:t>
            </a:r>
            <a:r>
              <a:rPr kumimoji="0" lang="zh-TW" altLang="en-US" sz="1700" b="0" dirty="0" smtClean="0">
                <a:ea typeface="標楷體" pitchFamily="65" charset="-120"/>
              </a:rPr>
              <a:t>殊榮。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449263" lvl="1" indent="-182563">
              <a:lnSpc>
                <a:spcPts val="2000"/>
              </a:lnSpc>
            </a:pPr>
            <a:r>
              <a:rPr kumimoji="0" lang="en-US" altLang="zh-TW" sz="1700" dirty="0" smtClean="0">
                <a:ea typeface="標楷體" pitchFamily="65" charset="-120"/>
              </a:rPr>
              <a:t>(</a:t>
            </a:r>
            <a:r>
              <a:rPr kumimoji="0" lang="zh-TW" altLang="en-US" sz="1700" dirty="0">
                <a:ea typeface="標楷體" pitchFamily="65" charset="-120"/>
              </a:rPr>
              <a:t>四</a:t>
            </a:r>
            <a:r>
              <a:rPr kumimoji="0" lang="en-US" altLang="zh-TW" sz="1700" dirty="0">
                <a:ea typeface="標楷體" pitchFamily="65" charset="-120"/>
              </a:rPr>
              <a:t>)</a:t>
            </a:r>
            <a:r>
              <a:rPr kumimoji="0" lang="zh-TW" altLang="en-US" sz="1700" dirty="0">
                <a:ea typeface="標楷體" pitchFamily="65" charset="-120"/>
              </a:rPr>
              <a:t>經營績效</a:t>
            </a:r>
            <a:r>
              <a:rPr kumimoji="0" lang="zh-TW" altLang="zh-TW" sz="1700" dirty="0" smtClean="0">
                <a:ea typeface="標楷體" pitchFamily="65" charset="-120"/>
              </a:rPr>
              <a:t>：</a:t>
            </a:r>
            <a:endParaRPr kumimoji="0" lang="en-US" altLang="zh-TW" sz="1700" dirty="0">
              <a:ea typeface="標楷體" pitchFamily="65" charset="-120"/>
            </a:endParaRPr>
          </a:p>
          <a:p>
            <a:pPr marL="633413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海外出口營收占總營業額之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64%</a:t>
            </a:r>
            <a:r>
              <a:rPr kumimoji="0" lang="zh-TW" altLang="en-US" sz="1700" b="0" dirty="0">
                <a:ea typeface="標楷體" pitchFamily="65" charset="-120"/>
              </a:rPr>
              <a:t>，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毛利率達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58%</a:t>
            </a:r>
            <a:r>
              <a:rPr kumimoji="0" lang="zh-TW" altLang="en-US" sz="1700" b="0" dirty="0">
                <a:ea typeface="標楷體" pitchFamily="65" charset="-120"/>
              </a:rPr>
              <a:t>，營運績效佳。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633413" lvl="1" indent="-182563">
              <a:lnSpc>
                <a:spcPts val="2000"/>
              </a:lnSpc>
              <a:buFont typeface="Wingdings" pitchFamily="2" charset="2"/>
              <a:buChar char="l"/>
            </a:pPr>
            <a:r>
              <a:rPr kumimoji="0" lang="zh-TW" altLang="en-US" sz="1700" b="0" dirty="0">
                <a:ea typeface="標楷體" pitchFamily="65" charset="-120"/>
              </a:rPr>
              <a:t>自行車雙雄巨大、美利達的採購量佔國內營收</a:t>
            </a:r>
            <a:r>
              <a:rPr kumimoji="0" lang="en-US" altLang="zh-TW" sz="1700" b="0" dirty="0">
                <a:ea typeface="標楷體" pitchFamily="65" charset="-120"/>
              </a:rPr>
              <a:t>15%~17%</a:t>
            </a:r>
            <a:r>
              <a:rPr kumimoji="0" lang="zh-TW" altLang="en-US" sz="1700" b="0" dirty="0">
                <a:ea typeface="標楷體" pitchFamily="65" charset="-120"/>
              </a:rPr>
              <a:t>，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102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年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EPS</a:t>
            </a:r>
            <a:r>
              <a:rPr kumimoji="0" lang="zh-TW" altLang="en-US" sz="1700" b="0" dirty="0">
                <a:ea typeface="標楷體" pitchFamily="65" charset="-120"/>
              </a:rPr>
              <a:t>達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6.39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元，毛利率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38%</a:t>
            </a:r>
            <a:r>
              <a:rPr kumimoji="0" lang="zh-TW" altLang="en-US" sz="1700" b="0" dirty="0">
                <a:ea typeface="標楷體" pitchFamily="65" charset="-120"/>
              </a:rPr>
              <a:t>。</a:t>
            </a:r>
            <a:endParaRPr kumimoji="0" lang="en-US" altLang="zh-TW" sz="1700" b="0" dirty="0">
              <a:ea typeface="標楷體" pitchFamily="65" charset="-120"/>
            </a:endParaRPr>
          </a:p>
          <a:p>
            <a:pPr marL="449263" lvl="1" indent="-182563">
              <a:lnSpc>
                <a:spcPts val="2000"/>
              </a:lnSpc>
            </a:pPr>
            <a:r>
              <a:rPr kumimoji="0" lang="en-US" altLang="zh-TW" sz="1700" dirty="0" smtClean="0">
                <a:ea typeface="標楷體" pitchFamily="65" charset="-120"/>
              </a:rPr>
              <a:t>(</a:t>
            </a:r>
            <a:r>
              <a:rPr kumimoji="0" lang="zh-TW" altLang="en-US" sz="1700" dirty="0">
                <a:ea typeface="標楷體" pitchFamily="65" charset="-120"/>
              </a:rPr>
              <a:t>五</a:t>
            </a:r>
            <a:r>
              <a:rPr kumimoji="0" lang="en-US" altLang="zh-TW" sz="1700" dirty="0">
                <a:ea typeface="標楷體" pitchFamily="65" charset="-120"/>
              </a:rPr>
              <a:t>)</a:t>
            </a:r>
            <a:r>
              <a:rPr kumimoji="0" lang="zh-TW" altLang="en-US" sz="1700" dirty="0">
                <a:ea typeface="標楷體" pitchFamily="65" charset="-120"/>
              </a:rPr>
              <a:t>其他</a:t>
            </a:r>
            <a:r>
              <a:rPr kumimoji="0" lang="zh-TW" altLang="zh-TW" sz="1700" dirty="0">
                <a:ea typeface="標楷體" pitchFamily="65" charset="-120"/>
              </a:rPr>
              <a:t>：</a:t>
            </a:r>
            <a:endParaRPr kumimoji="0" lang="en-US" altLang="zh-TW" sz="1700" dirty="0">
              <a:ea typeface="標楷體" pitchFamily="65" charset="-120"/>
            </a:endParaRPr>
          </a:p>
          <a:p>
            <a:pPr marL="633413" lvl="1" indent="-182563">
              <a:lnSpc>
                <a:spcPts val="2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連續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3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年</a:t>
            </a:r>
            <a:r>
              <a:rPr kumimoji="0" lang="en-US" altLang="zh-TW" sz="1700" b="0" dirty="0" err="1">
                <a:solidFill>
                  <a:srgbClr val="FF0000"/>
                </a:solidFill>
                <a:ea typeface="標楷體" pitchFamily="65" charset="-120"/>
              </a:rPr>
              <a:t>iF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產品設計獎</a:t>
            </a:r>
            <a:r>
              <a:rPr kumimoji="0" lang="zh-TW" altLang="en-US" sz="1700" b="0" dirty="0">
                <a:ea typeface="標楷體" pitchFamily="65" charset="-120"/>
              </a:rPr>
              <a:t>，連續三年台北國際自行車展</a:t>
            </a:r>
            <a:r>
              <a:rPr kumimoji="0" lang="en-US" altLang="zh-TW" sz="1700" b="0" dirty="0" err="1">
                <a:ea typeface="標楷體" pitchFamily="65" charset="-120"/>
              </a:rPr>
              <a:t>iF</a:t>
            </a:r>
            <a:r>
              <a:rPr kumimoji="0" lang="zh-TW" altLang="en-US" sz="1700" b="0" dirty="0">
                <a:ea typeface="標楷體" pitchFamily="65" charset="-120"/>
              </a:rPr>
              <a:t>創新產品獎，</a:t>
            </a:r>
            <a:r>
              <a:rPr kumimoji="0" lang="en-US" altLang="zh-TW" sz="1700" b="0" dirty="0">
                <a:solidFill>
                  <a:srgbClr val="FF0000"/>
                </a:solidFill>
                <a:ea typeface="標楷體" pitchFamily="65" charset="-120"/>
              </a:rPr>
              <a:t>3</a:t>
            </a:r>
            <a:r>
              <a:rPr kumimoji="0" lang="zh-TW" altLang="en-US" sz="1700" b="0" dirty="0">
                <a:solidFill>
                  <a:srgbClr val="FF0000"/>
                </a:solidFill>
                <a:ea typeface="標楷體" pitchFamily="65" charset="-120"/>
              </a:rPr>
              <a:t>屆德國紅點設計獎</a:t>
            </a:r>
            <a:r>
              <a:rPr kumimoji="0" lang="zh-TW" altLang="en-US" sz="1700" b="0" dirty="0">
                <a:ea typeface="標楷體" pitchFamily="65" charset="-120"/>
              </a:rPr>
              <a:t>。</a:t>
            </a:r>
            <a:endParaRPr kumimoji="0" lang="en-US" altLang="zh-TW" sz="1700" dirty="0">
              <a:ea typeface="標楷體" pitchFamily="65" charset="-120"/>
            </a:endParaRPr>
          </a:p>
        </p:txBody>
      </p:sp>
      <p:sp>
        <p:nvSpPr>
          <p:cNvPr id="5125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(6/12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5126" name="群組 1"/>
          <p:cNvGrpSpPr>
            <a:grpSpLocks/>
          </p:cNvGrpSpPr>
          <p:nvPr/>
        </p:nvGrpSpPr>
        <p:grpSpPr bwMode="auto">
          <a:xfrm>
            <a:off x="7626350" y="1773238"/>
            <a:ext cx="1287463" cy="792162"/>
            <a:chOff x="6805613" y="-85309"/>
            <a:chExt cx="1870075" cy="1339851"/>
          </a:xfrm>
        </p:grpSpPr>
        <p:sp>
          <p:nvSpPr>
            <p:cNvPr id="5127" name="AutoShape 11"/>
            <p:cNvSpPr>
              <a:spLocks noChangeArrowheads="1"/>
            </p:cNvSpPr>
            <p:nvPr/>
          </p:nvSpPr>
          <p:spPr bwMode="auto">
            <a:xfrm>
              <a:off x="6805613" y="-85309"/>
              <a:ext cx="1870075" cy="133985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80CE"/>
                </a:gs>
                <a:gs pos="100000">
                  <a:srgbClr val="00558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defTabSz="457200" eaLnBrk="1" hangingPunct="1"/>
              <a:endParaRPr kumimoji="0" lang="en-US" altLang="en-US">
                <a:latin typeface="Calibri" pitchFamily="34" charset="0"/>
                <a:ea typeface="ＭＳ Ｐゴシック" pitchFamily="34" charset="-128"/>
              </a:endParaRPr>
            </a:p>
          </p:txBody>
        </p:sp>
        <p:pic>
          <p:nvPicPr>
            <p:cNvPr id="5128" name="Picture 13" descr="KMC雙logo-white"/>
            <p:cNvPicPr>
              <a:picLocks noChangeAspect="1" noChangeArrowheads="1"/>
            </p:cNvPicPr>
            <p:nvPr/>
          </p:nvPicPr>
          <p:blipFill>
            <a:blip r:embed="rId2" cstate="print"/>
            <a:srcRect l="38846"/>
            <a:stretch>
              <a:fillRect/>
            </a:stretch>
          </p:blipFill>
          <p:spPr bwMode="auto">
            <a:xfrm>
              <a:off x="7092950" y="260350"/>
              <a:ext cx="136207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877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14"/>
          <p:cNvSpPr txBox="1">
            <a:spLocks noGrp="1"/>
          </p:cNvSpPr>
          <p:nvPr/>
        </p:nvSpPr>
        <p:spPr bwMode="auto">
          <a:xfrm>
            <a:off x="7842250" y="6553200"/>
            <a:ext cx="206375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C2A0A810-1DB3-47E9-B435-4B8B95036B0D}" type="slidenum">
              <a:rPr lang="en-US" altLang="zh-TW" sz="1400" b="0">
                <a:ea typeface="+mn-ea"/>
              </a:rPr>
              <a:pPr algn="r">
                <a:defRPr/>
              </a:pPr>
              <a:t>9</a:t>
            </a:fld>
            <a:endParaRPr lang="en-US" altLang="zh-TW" sz="1400" b="0">
              <a:ea typeface="+mn-ea"/>
            </a:endParaRP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31C4BC-316E-4944-9F4E-4CA45724D98F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66688" y="1125538"/>
            <a:ext cx="9610725" cy="5696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一、企業名稱：</a:t>
            </a:r>
            <a:r>
              <a:rPr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喬山</a:t>
            </a:r>
            <a:r>
              <a:rPr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健康科技股份有限公司</a:t>
            </a:r>
            <a:endParaRPr lang="en-US" altLang="zh-TW" sz="1800" b="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二、主要產品／服務：</a:t>
            </a:r>
            <a:r>
              <a:rPr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健身器材</a:t>
            </a:r>
            <a:endParaRPr lang="en-US" altLang="zh-TW" sz="1800" b="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三、近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年營業額：</a:t>
            </a:r>
            <a:r>
              <a:rPr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102</a:t>
            </a:r>
            <a:r>
              <a:rPr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年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合併營收</a:t>
            </a:r>
            <a:r>
              <a:rPr lang="en-US" altLang="zh-TW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150.7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億元、</a:t>
            </a:r>
            <a:r>
              <a:rPr lang="en-US" altLang="zh-TW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103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年</a:t>
            </a:r>
            <a:r>
              <a:rPr lang="en-US" altLang="zh-TW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166.1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億元</a:t>
            </a:r>
            <a:endParaRPr lang="en-US" altLang="zh-TW" sz="1800" b="0" dirty="0" smtClean="0">
              <a:uFill>
                <a:solidFill>
                  <a:srgbClr val="FF0000"/>
                </a:solidFill>
              </a:u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四、員工人數：</a:t>
            </a:r>
            <a:r>
              <a:rPr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4,412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人</a:t>
            </a:r>
            <a:r>
              <a:rPr lang="en-US" altLang="zh-TW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台灣</a:t>
            </a:r>
            <a:r>
              <a:rPr lang="en-US" altLang="zh-TW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881</a:t>
            </a:r>
            <a:r>
              <a:rPr lang="zh-TW" altLang="en-US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人</a:t>
            </a:r>
            <a:r>
              <a:rPr lang="en-US" altLang="zh-TW" sz="1800" b="0" dirty="0" smtClean="0">
                <a:uFill>
                  <a:solidFill>
                    <a:srgbClr val="FF0000"/>
                  </a:solidFill>
                </a:u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五、</a:t>
            </a:r>
            <a:r>
              <a:rPr kumimoji="0" lang="zh-TW" altLang="en-US" sz="1800" dirty="0">
                <a:ea typeface="標楷體" pitchFamily="65" charset="-120"/>
                <a:cs typeface="Times New Roman" pitchFamily="18" charset="0"/>
              </a:rPr>
              <a:t>獲獎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理由：</a:t>
            </a:r>
            <a:endParaRPr kumimoji="0"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449263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一</a:t>
            </a: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關鍵技術或服務</a:t>
            </a:r>
            <a:r>
              <a:rPr kumimoji="0"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模式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：</a:t>
            </a:r>
            <a:endParaRPr kumimoji="0"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717550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集團研發中心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研發關鍵零組件</a:t>
            </a:r>
            <a:r>
              <a:rPr kumimoji="0"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馬達、控制器、儀表</a:t>
            </a:r>
            <a:r>
              <a:rPr kumimoji="0"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，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海內外共有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136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件專利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，核心專利為可調整踏板軌跡之橢圓運動機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，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並以人機介面娛樂化、影音與</a:t>
            </a:r>
            <a:r>
              <a:rPr kumimoji="0"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3C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整合、運動資訊管理雲端化、高齡化健康管理、能源綠能化作為研發創新策略。</a:t>
            </a:r>
            <a:endParaRPr kumimoji="0" lang="en-US" altLang="zh-TW" sz="1800" b="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717550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與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公會、法人、國內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同業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及零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組件廠共同組成「台灣健身器材優質聯盟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」</a:t>
            </a:r>
            <a:r>
              <a:rPr kumimoji="0"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(S-team)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，致力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於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打造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台灣成為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「全球高品級健身器材研發製造中心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」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。</a:t>
            </a:r>
            <a:endParaRPr kumimoji="0" lang="en-US" altLang="zh-TW" sz="1800" b="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449263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二</a:t>
            </a: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市場定位</a:t>
            </a:r>
            <a:r>
              <a:rPr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：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717550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目前為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亞洲第一大、世界第三大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健身器材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公司。</a:t>
            </a:r>
            <a:endParaRPr lang="en-US" altLang="zh-TW" sz="1800" b="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449263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三</a:t>
            </a:r>
            <a:r>
              <a:rPr kumimoji="0"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品牌通路發展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：</a:t>
            </a:r>
            <a:endParaRPr kumimoji="0" lang="en-US" altLang="zh-TW" sz="1800" dirty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717550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針對不同通路及使用者的市場區隔，以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MATRIX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商用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VISION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家用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專賣店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HORIZON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量販店、大眾市場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三個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自有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品牌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進行國際銷售。</a:t>
            </a:r>
            <a:endParaRPr kumimoji="0" lang="en-US" altLang="zh-TW" sz="1800" b="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717550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全球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據點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涵蓋</a:t>
            </a:r>
            <a:r>
              <a:rPr kumimoji="0" lang="en-US" altLang="zh-TW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85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，主要國家設立行銷子公司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(22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家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，次要市場設立經銷商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(60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餘國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，連鎖專賣店通路品牌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Johnson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全球</a:t>
            </a:r>
            <a:r>
              <a:rPr kumimoji="0" lang="en-US" altLang="zh-TW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241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家門市，並以電子商務結合實體店面。</a:t>
            </a:r>
            <a:endParaRPr kumimoji="0" lang="en-US" altLang="zh-TW" sz="1800" b="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四</a:t>
            </a:r>
            <a:r>
              <a:rPr kumimoji="0"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經營績效</a:t>
            </a:r>
            <a:r>
              <a:rPr kumimoji="0"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：</a:t>
            </a:r>
            <a:endParaRPr kumimoji="0"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717550" lvl="1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95000"/>
                  <a:lumOff val="5000"/>
                </a:schemeClr>
              </a:buClr>
              <a:buFont typeface="Wingdings" pitchFamily="2" charset="2"/>
              <a:buChar char="l"/>
              <a:defRPr/>
            </a:pP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102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合併</a:t>
            </a:r>
            <a:r>
              <a:rPr kumimoji="0" lang="zh-TW" altLang="en-US" sz="1800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營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收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150.7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億</a:t>
            </a:r>
            <a:r>
              <a:rPr kumimoji="0" lang="zh-TW" altLang="en-US" sz="1800" b="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近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年稅後淨利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達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8.2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億元以上</a:t>
            </a:r>
            <a:r>
              <a:rPr kumimoji="0" lang="zh-TW" altLang="en-US" sz="1800" b="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。</a:t>
            </a:r>
            <a:endParaRPr kumimoji="0" lang="en-US" altLang="zh-TW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449263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五</a:t>
            </a:r>
            <a:r>
              <a:rPr kumimoji="0"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r>
              <a:rPr kumimoji="0"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其他</a:t>
            </a:r>
            <a:r>
              <a:rPr kumimoji="0" lang="zh-TW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：</a:t>
            </a:r>
            <a:endParaRPr kumimoji="0"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marL="717550" indent="-182563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富比士雜誌評選為亞洲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最佳企業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、</a:t>
            </a:r>
            <a:r>
              <a:rPr kumimoji="0"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94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年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起連續十年獲台灣精品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獎、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連續九年</a:t>
            </a:r>
            <a:r>
              <a:rPr kumimoji="0" lang="zh-TW" altLang="en-US" sz="1800" b="0" dirty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獲</a:t>
            </a:r>
            <a:r>
              <a:rPr kumimoji="0" lang="en-US" altLang="zh-TW" sz="1800" b="0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Interbrand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評選名列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台灣</a:t>
            </a:r>
            <a:r>
              <a:rPr kumimoji="0" lang="en-US" altLang="zh-TW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20</a:t>
            </a:r>
            <a:r>
              <a:rPr kumimoji="0" lang="zh-TW" altLang="en-US" sz="1800" b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大國際品牌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、品牌價值</a:t>
            </a:r>
            <a:r>
              <a:rPr kumimoji="0" lang="en-US" altLang="zh-TW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1.39</a:t>
            </a:r>
            <a:r>
              <a:rPr kumimoji="0" lang="zh-TW" altLang="en-US" sz="1800" b="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億美元。</a:t>
            </a:r>
            <a:endParaRPr kumimoji="0" lang="zh-TW" altLang="en-US" sz="1800" b="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/>
          </a:p>
        </p:txBody>
      </p:sp>
      <p:sp>
        <p:nvSpPr>
          <p:cNvPr id="11270" name="標題 15"/>
          <p:cNvSpPr txBox="1">
            <a:spLocks/>
          </p:cNvSpPr>
          <p:nvPr/>
        </p:nvSpPr>
        <p:spPr bwMode="auto">
          <a:xfrm>
            <a:off x="776288" y="153988"/>
            <a:ext cx="8353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卓越中堅企業</a:t>
            </a:r>
            <a:r>
              <a:rPr lang="en-US" altLang="zh-TW" sz="3200" dirty="0" smtClean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(7/12</a:t>
            </a:r>
            <a:r>
              <a:rPr lang="en-US" altLang="zh-TW" sz="3200" dirty="0">
                <a:solidFill>
                  <a:srgbClr val="262699"/>
                </a:solidFill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sz="3200" dirty="0">
              <a:solidFill>
                <a:srgbClr val="262699"/>
              </a:solidFill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1271" name="圖片 6" descr="5234736100020141112023344to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25" y="1196975"/>
            <a:ext cx="21605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17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Tx/>
          <a:buFont typeface="Wingdings" pitchFamily="2" charset="2"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29309</TotalTime>
  <Words>4227</Words>
  <Application>Microsoft Office PowerPoint</Application>
  <PresentationFormat>A4 紙張 (210x297 公釐)</PresentationFormat>
  <Paragraphs>286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ＭＳ Ｐゴシック</vt:lpstr>
      <vt:lpstr>細明體</vt:lpstr>
      <vt:lpstr>微軟正黑體</vt:lpstr>
      <vt:lpstr>新細明體</vt:lpstr>
      <vt:lpstr>標楷體</vt:lpstr>
      <vt:lpstr>Arial</vt:lpstr>
      <vt:lpstr>Calibri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dmboft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傳統產業維新計畫構想</dc:title>
  <dc:creator>邱明良</dc:creator>
  <cp:lastModifiedBy>Ting Lin</cp:lastModifiedBy>
  <cp:revision>3182</cp:revision>
  <cp:lastPrinted>2015-03-09T03:12:54Z</cp:lastPrinted>
  <dcterms:created xsi:type="dcterms:W3CDTF">2006-05-15T01:42:43Z</dcterms:created>
  <dcterms:modified xsi:type="dcterms:W3CDTF">2015-03-24T08:02:50Z</dcterms:modified>
</cp:coreProperties>
</file>